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80" r:id="rId4"/>
    <p:sldId id="281" r:id="rId5"/>
    <p:sldId id="259" r:id="rId6"/>
    <p:sldId id="258" r:id="rId7"/>
    <p:sldId id="271" r:id="rId8"/>
    <p:sldId id="260" r:id="rId9"/>
    <p:sldId id="261" r:id="rId10"/>
    <p:sldId id="262" r:id="rId11"/>
    <p:sldId id="263" r:id="rId12"/>
    <p:sldId id="273" r:id="rId13"/>
    <p:sldId id="266" r:id="rId14"/>
    <p:sldId id="274" r:id="rId15"/>
    <p:sldId id="277" r:id="rId16"/>
    <p:sldId id="278" r:id="rId17"/>
    <p:sldId id="279" r:id="rId18"/>
    <p:sldId id="264" r:id="rId19"/>
    <p:sldId id="265" r:id="rId20"/>
    <p:sldId id="272" r:id="rId21"/>
    <p:sldId id="282" r:id="rId22"/>
    <p:sldId id="276"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Rockwell Condensed" panose="02060603050405020104" pitchFamily="18" charset="0"/>
      <p:regular r:id="rId29"/>
      <p:bold r:id="rId30"/>
    </p:embeddedFont>
    <p:embeddedFont>
      <p:font typeface="Showcard Gothic" panose="04020904020102020604" pitchFamily="82" charset="0"/>
      <p:regular r:id="rId31"/>
    </p:embeddedFont>
    <p:embeddedFont>
      <p:font typeface="Telegraf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67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4675B-A2AB-49B3-A931-1BCCD894656E}" type="datetimeFigureOut">
              <a:rPr lang="en-IN" smtClean="0"/>
              <a:t>09-06-2023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77AA5-A7E7-4562-8662-9C9E9B3135C7}" type="slidenum">
              <a:rPr lang="en-IN" smtClean="0"/>
              <a:t>‹#›</a:t>
            </a:fld>
            <a:endParaRPr lang="en-IN"/>
          </a:p>
        </p:txBody>
      </p:sp>
    </p:spTree>
    <p:extLst>
      <p:ext uri="{BB962C8B-B14F-4D97-AF65-F5344CB8AC3E}">
        <p14:creationId xmlns:p14="http://schemas.microsoft.com/office/powerpoint/2010/main" val="3347005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7.gif"/><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12.svg"/><Relationship Id="rId7"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1.gif"/><Relationship Id="rId4" Type="http://schemas.openxmlformats.org/officeDocument/2006/relationships/image" Target="../media/image21.gif"/><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svg"/><Relationship Id="rId7"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1.gif"/><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0.gif"/><Relationship Id="rId4" Type="http://schemas.openxmlformats.org/officeDocument/2006/relationships/image" Target="../media/image3.gif"/></Relationships>
</file>

<file path=ppt/slides/_rels/slide1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4.gif"/><Relationship Id="rId7" Type="http://schemas.openxmlformats.org/officeDocument/2006/relationships/image" Target="../media/image21.gif"/><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4.gif"/></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gif"/><Relationship Id="rId5" Type="http://schemas.openxmlformats.org/officeDocument/2006/relationships/image" Target="../media/image4.gif"/><Relationship Id="rId4" Type="http://schemas.openxmlformats.org/officeDocument/2006/relationships/image" Target="../media/image2.gif"/></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svg"/><Relationship Id="rId7"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28.gif"/><Relationship Id="rId4" Type="http://schemas.openxmlformats.org/officeDocument/2006/relationships/image" Target="../media/image2.gif"/></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8.gif"/><Relationship Id="rId7" Type="http://schemas.openxmlformats.org/officeDocument/2006/relationships/image" Target="../media/image19.gif"/><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10.gif"/><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8.gif"/><Relationship Id="rId7" Type="http://schemas.openxmlformats.org/officeDocument/2006/relationships/image" Target="../media/image19.gif"/><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image" Target="../media/image10.gif"/><Relationship Id="rId4" Type="http://schemas.openxmlformats.org/officeDocument/2006/relationships/image" Target="../media/image3.gif"/></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2.svg"/><Relationship Id="rId7"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28.gif"/><Relationship Id="rId4" Type="http://schemas.openxmlformats.org/officeDocument/2006/relationships/image" Target="../media/image2.gif"/><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28.gif"/><Relationship Id="rId7" Type="http://schemas.openxmlformats.org/officeDocument/2006/relationships/image" Target="../media/image33.gif"/><Relationship Id="rId2" Type="http://schemas.openxmlformats.org/officeDocument/2006/relationships/image" Target="../media/image2.gif"/><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4.gif"/><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13.gif"/><Relationship Id="rId4" Type="http://schemas.openxmlformats.org/officeDocument/2006/relationships/image" Target="../media/image1.gif"/></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13.gif"/><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4.gif"/><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13.gif"/><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7.xml"/><Relationship Id="rId5" Type="http://schemas.openxmlformats.org/officeDocument/2006/relationships/image" Target="../media/image10.gif"/><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srcRect/>
          <a:stretch>
            <a:fillRect/>
          </a:stretch>
        </p:blipFill>
        <p:spPr>
          <a:xfrm rot="284864">
            <a:off x="12519241" y="428063"/>
            <a:ext cx="5193111" cy="4440110"/>
          </a:xfrm>
          <a:prstGeom prst="rect">
            <a:avLst/>
          </a:prstGeom>
        </p:spPr>
      </p:pic>
      <p:pic>
        <p:nvPicPr>
          <p:cNvPr id="6" name="Picture 6"/>
          <p:cNvPicPr>
            <a:picLocks noChangeAspect="1"/>
          </p:cNvPicPr>
          <p:nvPr/>
        </p:nvPicPr>
        <p:blipFill>
          <a:blip r:embed="rId3"/>
          <a:srcRect/>
          <a:stretch>
            <a:fillRect/>
          </a:stretch>
        </p:blipFill>
        <p:spPr>
          <a:xfrm>
            <a:off x="1535224" y="5739615"/>
            <a:ext cx="4825057" cy="4552147"/>
          </a:xfrm>
          <a:prstGeom prst="rect">
            <a:avLst/>
          </a:prstGeom>
        </p:spPr>
      </p:pic>
      <p:pic>
        <p:nvPicPr>
          <p:cNvPr id="7" name="Picture 7"/>
          <p:cNvPicPr>
            <a:picLocks noChangeAspect="1"/>
          </p:cNvPicPr>
          <p:nvPr/>
        </p:nvPicPr>
        <p:blipFill>
          <a:blip r:embed="rId4"/>
          <a:srcRect/>
          <a:stretch>
            <a:fillRect/>
          </a:stretch>
        </p:blipFill>
        <p:spPr>
          <a:xfrm rot="-429376">
            <a:off x="64398" y="1321699"/>
            <a:ext cx="1102841" cy="1102841"/>
          </a:xfrm>
          <a:prstGeom prst="rect">
            <a:avLst/>
          </a:prstGeom>
        </p:spPr>
      </p:pic>
      <p:pic>
        <p:nvPicPr>
          <p:cNvPr id="8" name="Picture 8"/>
          <p:cNvPicPr>
            <a:picLocks noChangeAspect="1"/>
          </p:cNvPicPr>
          <p:nvPr/>
        </p:nvPicPr>
        <p:blipFill>
          <a:blip r:embed="rId4"/>
          <a:srcRect/>
          <a:stretch>
            <a:fillRect/>
          </a:stretch>
        </p:blipFill>
        <p:spPr>
          <a:xfrm rot="486993">
            <a:off x="13936586" y="5725295"/>
            <a:ext cx="1102841" cy="1160050"/>
          </a:xfrm>
          <a:prstGeom prst="rect">
            <a:avLst/>
          </a:prstGeom>
        </p:spPr>
      </p:pic>
      <p:pic>
        <p:nvPicPr>
          <p:cNvPr id="9" name="Picture 9"/>
          <p:cNvPicPr>
            <a:picLocks noChangeAspect="1"/>
          </p:cNvPicPr>
          <p:nvPr/>
        </p:nvPicPr>
        <p:blipFill>
          <a:blip r:embed="rId5"/>
          <a:srcRect/>
          <a:stretch>
            <a:fillRect/>
          </a:stretch>
        </p:blipFill>
        <p:spPr>
          <a:xfrm>
            <a:off x="8534400" y="6745010"/>
            <a:ext cx="3549986" cy="2246760"/>
          </a:xfrm>
          <a:prstGeom prst="rect">
            <a:avLst/>
          </a:prstGeom>
        </p:spPr>
      </p:pic>
      <p:pic>
        <p:nvPicPr>
          <p:cNvPr id="10" name="Picture 10"/>
          <p:cNvPicPr>
            <a:picLocks noChangeAspect="1"/>
          </p:cNvPicPr>
          <p:nvPr/>
        </p:nvPicPr>
        <p:blipFill>
          <a:blip r:embed="rId6"/>
          <a:srcRect/>
          <a:stretch>
            <a:fillRect/>
          </a:stretch>
        </p:blipFill>
        <p:spPr>
          <a:xfrm>
            <a:off x="14782800" y="7832217"/>
            <a:ext cx="1434476" cy="1159553"/>
          </a:xfrm>
          <a:prstGeom prst="rect">
            <a:avLst/>
          </a:prstGeom>
        </p:spPr>
      </p:pic>
      <p:sp>
        <p:nvSpPr>
          <p:cNvPr id="11" name="TextBox 11"/>
          <p:cNvSpPr txBox="1"/>
          <p:nvPr/>
        </p:nvSpPr>
        <p:spPr>
          <a:xfrm>
            <a:off x="1231638" y="2559492"/>
            <a:ext cx="11503780" cy="2970172"/>
          </a:xfrm>
          <a:prstGeom prst="rect">
            <a:avLst/>
          </a:prstGeom>
        </p:spPr>
        <p:txBody>
          <a:bodyPr wrap="square" lIns="0" tIns="0" rIns="0" bIns="0" rtlCol="0" anchor="t">
            <a:spAutoFit/>
          </a:bodyPr>
          <a:lstStyle/>
          <a:p>
            <a:pPr algn="ctr">
              <a:lnSpc>
                <a:spcPct val="150000"/>
              </a:lnSpc>
            </a:pPr>
            <a:r>
              <a:rPr lang="en-US" sz="4500" b="1" dirty="0">
                <a:solidFill>
                  <a:schemeClr val="tx1">
                    <a:lumMod val="85000"/>
                    <a:lumOff val="15000"/>
                  </a:schemeClr>
                </a:solidFill>
                <a:latin typeface="Showcard Gothic" panose="04020904020102020604" pitchFamily="82" charset="0"/>
              </a:rPr>
              <a:t>Detection of Cognitive Impairment based on eye tracking data using Deep Learning Technique's</a:t>
            </a:r>
          </a:p>
        </p:txBody>
      </p:sp>
      <p:pic>
        <p:nvPicPr>
          <p:cNvPr id="3" name="Picture 2">
            <a:extLst>
              <a:ext uri="{FF2B5EF4-FFF2-40B4-BE49-F238E27FC236}">
                <a16:creationId xmlns:a16="http://schemas.microsoft.com/office/drawing/2014/main" id="{90147C5C-DC8B-9974-4E24-A23090328284}"/>
              </a:ext>
            </a:extLst>
          </p:cNvPr>
          <p:cNvPicPr>
            <a:picLocks noChangeAspect="1"/>
          </p:cNvPicPr>
          <p:nvPr/>
        </p:nvPicPr>
        <p:blipFill>
          <a:blip r:embed="rId7"/>
          <a:stretch>
            <a:fillRect/>
          </a:stretch>
        </p:blipFill>
        <p:spPr>
          <a:xfrm>
            <a:off x="4876800" y="220766"/>
            <a:ext cx="3284326" cy="24479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grpSp>
        <p:nvGrpSpPr>
          <p:cNvPr id="2" name="Group 2"/>
          <p:cNvGrpSpPr/>
          <p:nvPr/>
        </p:nvGrpSpPr>
        <p:grpSpPr>
          <a:xfrm>
            <a:off x="567659" y="1976992"/>
            <a:ext cx="16982237" cy="12718886"/>
            <a:chOff x="-7523" y="-38100"/>
            <a:chExt cx="1096956" cy="850900"/>
          </a:xfrm>
        </p:grpSpPr>
        <p:sp>
          <p:nvSpPr>
            <p:cNvPr id="3" name="Freeform 3"/>
            <p:cNvSpPr/>
            <p:nvPr/>
          </p:nvSpPr>
          <p:spPr>
            <a:xfrm>
              <a:off x="-7523" y="0"/>
              <a:ext cx="1096956" cy="249087"/>
            </a:xfrm>
            <a:custGeom>
              <a:avLst/>
              <a:gdLst/>
              <a:ahLst/>
              <a:cxnLst/>
              <a:rect l="l" t="t" r="r" b="b"/>
              <a:pathLst>
                <a:path w="1089433" h="249087">
                  <a:moveTo>
                    <a:pt x="49096" y="0"/>
                  </a:moveTo>
                  <a:lnTo>
                    <a:pt x="1040337" y="0"/>
                  </a:lnTo>
                  <a:cubicBezTo>
                    <a:pt x="1067452" y="0"/>
                    <a:pt x="1089433" y="21981"/>
                    <a:pt x="1089433" y="49096"/>
                  </a:cubicBezTo>
                  <a:lnTo>
                    <a:pt x="1089433" y="199991"/>
                  </a:lnTo>
                  <a:cubicBezTo>
                    <a:pt x="1089433" y="227106"/>
                    <a:pt x="1067452" y="249087"/>
                    <a:pt x="1040337" y="249087"/>
                  </a:cubicBezTo>
                  <a:lnTo>
                    <a:pt x="49096" y="249087"/>
                  </a:lnTo>
                  <a:cubicBezTo>
                    <a:pt x="36075" y="249087"/>
                    <a:pt x="23587" y="243914"/>
                    <a:pt x="14380" y="234707"/>
                  </a:cubicBezTo>
                  <a:cubicBezTo>
                    <a:pt x="5173" y="225500"/>
                    <a:pt x="0" y="213012"/>
                    <a:pt x="0" y="199991"/>
                  </a:cubicBezTo>
                  <a:lnTo>
                    <a:pt x="0" y="49096"/>
                  </a:lnTo>
                  <a:cubicBezTo>
                    <a:pt x="0" y="21981"/>
                    <a:pt x="21981" y="0"/>
                    <a:pt x="49096" y="0"/>
                  </a:cubicBezTo>
                  <a:close/>
                </a:path>
              </a:pathLst>
            </a:custGeom>
            <a:solidFill>
              <a:srgbClr val="B84C65"/>
            </a:solidFill>
          </p:spPr>
          <p:txBody>
            <a:bodyPr/>
            <a:lstStyle/>
            <a:p>
              <a:endParaRPr lang="en-IN" dirty="0"/>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a:off x="8339923" y="7421556"/>
            <a:ext cx="1608153" cy="733903"/>
          </a:xfrm>
          <a:custGeom>
            <a:avLst/>
            <a:gdLst/>
            <a:ahLst/>
            <a:cxnLst/>
            <a:rect l="l" t="t" r="r" b="b"/>
            <a:pathLst>
              <a:path w="1608153" h="733903">
                <a:moveTo>
                  <a:pt x="1608154" y="0"/>
                </a:moveTo>
                <a:lnTo>
                  <a:pt x="0" y="0"/>
                </a:lnTo>
                <a:lnTo>
                  <a:pt x="0" y="733903"/>
                </a:lnTo>
                <a:lnTo>
                  <a:pt x="1608154" y="733903"/>
                </a:lnTo>
                <a:lnTo>
                  <a:pt x="160815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1028700" y="1021711"/>
            <a:ext cx="3323380" cy="1658022"/>
          </a:xfrm>
          <a:prstGeom prst="rect">
            <a:avLst/>
          </a:prstGeom>
        </p:spPr>
      </p:pic>
      <p:pic>
        <p:nvPicPr>
          <p:cNvPr id="7" name="Picture 7"/>
          <p:cNvPicPr>
            <a:picLocks noChangeAspect="1"/>
          </p:cNvPicPr>
          <p:nvPr/>
        </p:nvPicPr>
        <p:blipFill>
          <a:blip r:embed="rId5"/>
          <a:srcRect/>
          <a:stretch>
            <a:fillRect/>
          </a:stretch>
        </p:blipFill>
        <p:spPr>
          <a:xfrm>
            <a:off x="14078112" y="6011059"/>
            <a:ext cx="3505122" cy="4441208"/>
          </a:xfrm>
          <a:prstGeom prst="rect">
            <a:avLst/>
          </a:prstGeom>
        </p:spPr>
      </p:pic>
      <p:pic>
        <p:nvPicPr>
          <p:cNvPr id="10" name="Picture 10"/>
          <p:cNvPicPr>
            <a:picLocks noChangeAspect="1"/>
          </p:cNvPicPr>
          <p:nvPr/>
        </p:nvPicPr>
        <p:blipFill>
          <a:blip r:embed="rId6"/>
          <a:srcRect/>
          <a:stretch>
            <a:fillRect/>
          </a:stretch>
        </p:blipFill>
        <p:spPr>
          <a:xfrm>
            <a:off x="1164299" y="7628076"/>
            <a:ext cx="2231054" cy="1416719"/>
          </a:xfrm>
          <a:prstGeom prst="rect">
            <a:avLst/>
          </a:prstGeom>
        </p:spPr>
      </p:pic>
      <p:pic>
        <p:nvPicPr>
          <p:cNvPr id="11" name="Picture 11"/>
          <p:cNvPicPr>
            <a:picLocks noChangeAspect="1"/>
          </p:cNvPicPr>
          <p:nvPr/>
        </p:nvPicPr>
        <p:blipFill>
          <a:blip r:embed="rId7"/>
          <a:srcRect/>
          <a:stretch>
            <a:fillRect/>
          </a:stretch>
        </p:blipFill>
        <p:spPr>
          <a:xfrm>
            <a:off x="15071669" y="1213734"/>
            <a:ext cx="2187631" cy="928593"/>
          </a:xfrm>
          <a:prstGeom prst="rect">
            <a:avLst/>
          </a:prstGeom>
        </p:spPr>
      </p:pic>
      <p:sp>
        <p:nvSpPr>
          <p:cNvPr id="12" name="TextBox 11">
            <a:extLst>
              <a:ext uri="{FF2B5EF4-FFF2-40B4-BE49-F238E27FC236}">
                <a16:creationId xmlns:a16="http://schemas.microsoft.com/office/drawing/2014/main" id="{F1CA9F7D-5ACE-F418-EE8E-BBE6DF80F57F}"/>
              </a:ext>
            </a:extLst>
          </p:cNvPr>
          <p:cNvSpPr txBox="1"/>
          <p:nvPr/>
        </p:nvSpPr>
        <p:spPr>
          <a:xfrm>
            <a:off x="1447800" y="3043335"/>
            <a:ext cx="4267200" cy="523220"/>
          </a:xfrm>
          <a:prstGeom prst="rect">
            <a:avLst/>
          </a:prstGeom>
          <a:noFill/>
        </p:spPr>
        <p:txBody>
          <a:bodyPr wrap="square">
            <a:spAutoFit/>
          </a:bodyPr>
          <a:lstStyle/>
          <a:p>
            <a:r>
              <a:rPr lang="en-IN" sz="2800" b="1" dirty="0"/>
              <a:t>MLP Network Architecture:</a:t>
            </a:r>
          </a:p>
        </p:txBody>
      </p:sp>
      <p:sp>
        <p:nvSpPr>
          <p:cNvPr id="14" name="TextBox 13">
            <a:extLst>
              <a:ext uri="{FF2B5EF4-FFF2-40B4-BE49-F238E27FC236}">
                <a16:creationId xmlns:a16="http://schemas.microsoft.com/office/drawing/2014/main" id="{CA854974-438C-D784-D80A-7836E1701346}"/>
              </a:ext>
            </a:extLst>
          </p:cNvPr>
          <p:cNvSpPr txBox="1"/>
          <p:nvPr/>
        </p:nvSpPr>
        <p:spPr>
          <a:xfrm>
            <a:off x="1447800" y="3566556"/>
            <a:ext cx="14859000" cy="2246769"/>
          </a:xfrm>
          <a:prstGeom prst="rect">
            <a:avLst/>
          </a:prstGeom>
          <a:noFill/>
        </p:spPr>
        <p:txBody>
          <a:bodyPr wrap="square" rtlCol="0">
            <a:spAutoFit/>
          </a:bodyPr>
          <a:lstStyle/>
          <a:p>
            <a:pPr marL="285750" indent="-285750">
              <a:buFont typeface="Arial" panose="020B0604020202020204" pitchFamily="34" charset="0"/>
              <a:buChar char="•"/>
            </a:pPr>
            <a:r>
              <a:rPr lang="en-IN" sz="2800" dirty="0"/>
              <a:t>Multi-Layer Perceptron Network has fully dense layers which allow transforming input dimensions to any desired dimensions. </a:t>
            </a:r>
          </a:p>
          <a:p>
            <a:pPr marL="285750" indent="-285750">
              <a:buFont typeface="Arial" panose="020B0604020202020204" pitchFamily="34" charset="0"/>
              <a:buChar char="•"/>
            </a:pPr>
            <a:r>
              <a:rPr lang="en-IN" sz="2800" dirty="0"/>
              <a:t>MLP can deal with both linear and non-linear separable data.</a:t>
            </a:r>
          </a:p>
          <a:p>
            <a:pPr marL="285750" indent="-285750">
              <a:buFont typeface="Arial" panose="020B0604020202020204" pitchFamily="34" charset="0"/>
              <a:buChar char="•"/>
            </a:pPr>
            <a:r>
              <a:rPr lang="en-IN" sz="2800" dirty="0"/>
              <a:t> The data which is given as input will be passed to many hidden layers present to get the desired 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4C65"/>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rot="184958">
            <a:off x="13500657" y="95909"/>
            <a:ext cx="4545374" cy="3449327"/>
          </a:xfrm>
          <a:prstGeom prst="rect">
            <a:avLst/>
          </a:prstGeom>
        </p:spPr>
      </p:pic>
      <p:pic>
        <p:nvPicPr>
          <p:cNvPr id="9" name="Picture 9"/>
          <p:cNvPicPr>
            <a:picLocks noChangeAspect="1"/>
          </p:cNvPicPr>
          <p:nvPr/>
        </p:nvPicPr>
        <p:blipFill>
          <a:blip r:embed="rId3"/>
          <a:srcRect/>
          <a:stretch>
            <a:fillRect/>
          </a:stretch>
        </p:blipFill>
        <p:spPr>
          <a:xfrm rot="216396">
            <a:off x="512260" y="7877266"/>
            <a:ext cx="4605095" cy="1895559"/>
          </a:xfrm>
          <a:prstGeom prst="rect">
            <a:avLst/>
          </a:prstGeom>
        </p:spPr>
      </p:pic>
      <p:pic>
        <p:nvPicPr>
          <p:cNvPr id="10" name="Picture 10"/>
          <p:cNvPicPr>
            <a:picLocks noChangeAspect="1"/>
          </p:cNvPicPr>
          <p:nvPr/>
        </p:nvPicPr>
        <p:blipFill>
          <a:blip r:embed="rId4"/>
          <a:srcRect/>
          <a:stretch>
            <a:fillRect/>
          </a:stretch>
        </p:blipFill>
        <p:spPr>
          <a:xfrm rot="-429376">
            <a:off x="521598" y="1269152"/>
            <a:ext cx="1102841" cy="1102841"/>
          </a:xfrm>
          <a:prstGeom prst="rect">
            <a:avLst/>
          </a:prstGeom>
        </p:spPr>
      </p:pic>
      <p:pic>
        <p:nvPicPr>
          <p:cNvPr id="11" name="Picture 11"/>
          <p:cNvPicPr>
            <a:picLocks noChangeAspect="1"/>
          </p:cNvPicPr>
          <p:nvPr/>
        </p:nvPicPr>
        <p:blipFill>
          <a:blip r:embed="rId4"/>
          <a:srcRect/>
          <a:stretch>
            <a:fillRect/>
          </a:stretch>
        </p:blipFill>
        <p:spPr>
          <a:xfrm rot="486993">
            <a:off x="16150531" y="8416230"/>
            <a:ext cx="1102841" cy="1102841"/>
          </a:xfrm>
          <a:prstGeom prst="rect">
            <a:avLst/>
          </a:prstGeom>
        </p:spPr>
      </p:pic>
      <p:pic>
        <p:nvPicPr>
          <p:cNvPr id="12" name="Picture 12"/>
          <p:cNvPicPr>
            <a:picLocks noChangeAspect="1"/>
          </p:cNvPicPr>
          <p:nvPr/>
        </p:nvPicPr>
        <p:blipFill>
          <a:blip r:embed="rId5"/>
          <a:srcRect/>
          <a:stretch>
            <a:fillRect/>
          </a:stretch>
        </p:blipFill>
        <p:spPr>
          <a:xfrm>
            <a:off x="6553200" y="131995"/>
            <a:ext cx="1688577" cy="1688577"/>
          </a:xfrm>
          <a:prstGeom prst="rect">
            <a:avLst/>
          </a:prstGeom>
        </p:spPr>
      </p:pic>
      <p:sp>
        <p:nvSpPr>
          <p:cNvPr id="15" name="TextBox 14">
            <a:extLst>
              <a:ext uri="{FF2B5EF4-FFF2-40B4-BE49-F238E27FC236}">
                <a16:creationId xmlns:a16="http://schemas.microsoft.com/office/drawing/2014/main" id="{F748E68B-C793-82C3-6E03-F533F1F9CEFF}"/>
              </a:ext>
            </a:extLst>
          </p:cNvPr>
          <p:cNvSpPr txBox="1"/>
          <p:nvPr/>
        </p:nvSpPr>
        <p:spPr>
          <a:xfrm>
            <a:off x="990600" y="3547888"/>
            <a:ext cx="14706600" cy="3416320"/>
          </a:xfrm>
          <a:prstGeom prst="rect">
            <a:avLst/>
          </a:prstGeom>
          <a:noFill/>
        </p:spPr>
        <p:txBody>
          <a:bodyPr wrap="square">
            <a:spAutoFit/>
          </a:bodyPr>
          <a:lstStyle/>
          <a:p>
            <a:pPr marL="457200" indent="-457200">
              <a:buFont typeface="Arial" panose="020B0604020202020204" pitchFamily="34" charset="0"/>
              <a:buChar char="•"/>
            </a:pPr>
            <a:r>
              <a:rPr lang="en-IN" sz="3600" dirty="0"/>
              <a:t>CNN is a special type of neural network. </a:t>
            </a:r>
          </a:p>
          <a:p>
            <a:pPr marL="457200" indent="-457200">
              <a:buFont typeface="Arial" panose="020B0604020202020204" pitchFamily="34" charset="0"/>
              <a:buChar char="•"/>
            </a:pPr>
            <a:r>
              <a:rPr lang="en-IN" sz="3600" dirty="0"/>
              <a:t>Main idea behind CNN is using filters which are sliding windows by which we can find patterns and similarities and features image has edges and shapes and filters are responsible to detect these features of the image first layer in CNN gives edges and this is passed to further layer and next layer gives some features.</a:t>
            </a:r>
          </a:p>
        </p:txBody>
      </p:sp>
      <p:sp>
        <p:nvSpPr>
          <p:cNvPr id="13" name="TextBox 12">
            <a:extLst>
              <a:ext uri="{FF2B5EF4-FFF2-40B4-BE49-F238E27FC236}">
                <a16:creationId xmlns:a16="http://schemas.microsoft.com/office/drawing/2014/main" id="{5061136C-0BE1-A333-32D4-8190844AAC66}"/>
              </a:ext>
            </a:extLst>
          </p:cNvPr>
          <p:cNvSpPr txBox="1"/>
          <p:nvPr/>
        </p:nvSpPr>
        <p:spPr>
          <a:xfrm>
            <a:off x="1371600" y="2932068"/>
            <a:ext cx="5562600" cy="646331"/>
          </a:xfrm>
          <a:prstGeom prst="rect">
            <a:avLst/>
          </a:prstGeom>
          <a:noFill/>
        </p:spPr>
        <p:txBody>
          <a:bodyPr wrap="square" rtlCol="0">
            <a:spAutoFit/>
          </a:bodyPr>
          <a:lstStyle/>
          <a:p>
            <a:r>
              <a:rPr lang="en-US" sz="3600" b="1" dirty="0"/>
              <a:t>CNN Network Architecture</a:t>
            </a:r>
            <a:endParaRPr lang="en-IN" sz="36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84C65"/>
        </a:solidFill>
        <a:effectLst/>
      </p:bgPr>
    </p:bg>
    <p:spTree>
      <p:nvGrpSpPr>
        <p:cNvPr id="1" name=""/>
        <p:cNvGrpSpPr/>
        <p:nvPr/>
      </p:nvGrpSpPr>
      <p:grpSpPr>
        <a:xfrm>
          <a:off x="0" y="0"/>
          <a:ext cx="0" cy="0"/>
          <a:chOff x="0" y="0"/>
          <a:chExt cx="0" cy="0"/>
        </a:xfrm>
      </p:grpSpPr>
      <p:grpSp>
        <p:nvGrpSpPr>
          <p:cNvPr id="2" name="Group 2"/>
          <p:cNvGrpSpPr/>
          <p:nvPr/>
        </p:nvGrpSpPr>
        <p:grpSpPr>
          <a:xfrm>
            <a:off x="2957360" y="2730441"/>
            <a:ext cx="10762395" cy="2500143"/>
            <a:chOff x="-749871" y="-133767"/>
            <a:chExt cx="14349860" cy="3333523"/>
          </a:xfrm>
        </p:grpSpPr>
        <p:sp>
          <p:nvSpPr>
            <p:cNvPr id="3" name="TextBox 3"/>
            <p:cNvSpPr txBox="1"/>
            <p:nvPr/>
          </p:nvSpPr>
          <p:spPr>
            <a:xfrm>
              <a:off x="-749871" y="1438591"/>
              <a:ext cx="14349860" cy="1761165"/>
            </a:xfrm>
            <a:prstGeom prst="rect">
              <a:avLst/>
            </a:prstGeom>
          </p:spPr>
          <p:txBody>
            <a:bodyPr lIns="0" tIns="0" rIns="0" bIns="0" rtlCol="0" anchor="t">
              <a:spAutoFit/>
            </a:bodyPr>
            <a:lstStyle/>
            <a:p>
              <a:pPr marL="0" marR="0" lvl="0" indent="0" algn="ctr" defTabSz="914400" rtl="0" eaLnBrk="1" fontAlgn="auto" latinLnBrk="0" hangingPunct="1">
                <a:lnSpc>
                  <a:spcPts val="10335"/>
                </a:lnSpc>
                <a:spcBef>
                  <a:spcPts val="0"/>
                </a:spcBef>
                <a:spcAft>
                  <a:spcPts val="0"/>
                </a:spcAft>
                <a:buClrTx/>
                <a:buSzTx/>
                <a:buFontTx/>
                <a:buNone/>
                <a:tabLst/>
                <a:defRPr/>
              </a:pPr>
              <a:r>
                <a:rPr kumimoji="0" lang="en-US" sz="10800" b="0" i="0" u="none" strike="noStrike" kern="1200" cap="none" spc="0" normalizeH="0" baseline="0" noProof="0" dirty="0">
                  <a:ln>
                    <a:noFill/>
                  </a:ln>
                  <a:solidFill>
                    <a:srgbClr val="FFFFFF"/>
                  </a:solidFill>
                  <a:effectLst/>
                  <a:uLnTx/>
                  <a:uFillTx/>
                  <a:latin typeface="Showcard Gothic" panose="04020904020102020604" pitchFamily="82" charset="0"/>
                  <a:ea typeface="+mn-ea"/>
                  <a:cs typeface="+mn-cs"/>
                </a:rPr>
                <a:t>Accuracies</a:t>
              </a:r>
            </a:p>
          </p:txBody>
        </p:sp>
        <p:sp>
          <p:nvSpPr>
            <p:cNvPr id="6" name="TextBox 6"/>
            <p:cNvSpPr txBox="1"/>
            <p:nvPr/>
          </p:nvSpPr>
          <p:spPr>
            <a:xfrm>
              <a:off x="5262471" y="-133767"/>
              <a:ext cx="2853680" cy="298744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5418951" y="143453"/>
              <a:ext cx="3511959" cy="520944"/>
            </a:xfrm>
            <a:prstGeom prst="rect">
              <a:avLst/>
            </a:prstGeom>
          </p:spPr>
          <p:txBody>
            <a:bodyPr lIns="0" tIns="0" rIns="0" bIns="0" rtlCol="0" anchor="t">
              <a:spAutoFit/>
            </a:bodyPr>
            <a:lstStyle/>
            <a:p>
              <a:pPr marL="0" marR="0" lvl="0" indent="0" algn="ctr" defTabSz="914400" rtl="0" eaLnBrk="1" fontAlgn="auto" latinLnBrk="0" hangingPunct="1">
                <a:lnSpc>
                  <a:spcPts val="3185"/>
                </a:lnSpc>
                <a:spcBef>
                  <a:spcPct val="0"/>
                </a:spcBef>
                <a:spcAft>
                  <a:spcPts val="0"/>
                </a:spcAft>
                <a:buClrTx/>
                <a:buSzTx/>
                <a:buFontTx/>
                <a:buNone/>
                <a:tabLst/>
                <a:defRPr/>
              </a:pPr>
              <a:endParaRPr kumimoji="0" lang="en-US" sz="2275" b="0" i="0" u="none" strike="noStrike" kern="1200" cap="none" spc="0" normalizeH="0" baseline="0" noProof="0" dirty="0">
                <a:ln>
                  <a:noFill/>
                </a:ln>
                <a:solidFill>
                  <a:srgbClr val="B84C65"/>
                </a:solidFill>
                <a:effectLst/>
                <a:uLnTx/>
                <a:uFillTx/>
                <a:latin typeface="Telegraf Bold"/>
                <a:ea typeface="+mn-ea"/>
                <a:cs typeface="+mn-cs"/>
              </a:endParaRPr>
            </a:p>
          </p:txBody>
        </p:sp>
      </p:grpSp>
      <p:pic>
        <p:nvPicPr>
          <p:cNvPr id="8" name="Picture 8"/>
          <p:cNvPicPr>
            <a:picLocks noChangeAspect="1"/>
          </p:cNvPicPr>
          <p:nvPr/>
        </p:nvPicPr>
        <p:blipFill>
          <a:blip r:embed="rId2"/>
          <a:srcRect/>
          <a:stretch>
            <a:fillRect/>
          </a:stretch>
        </p:blipFill>
        <p:spPr>
          <a:xfrm>
            <a:off x="1028700" y="1290653"/>
            <a:ext cx="3908120" cy="1954060"/>
          </a:xfrm>
          <a:prstGeom prst="rect">
            <a:avLst/>
          </a:prstGeom>
        </p:spPr>
      </p:pic>
      <p:pic>
        <p:nvPicPr>
          <p:cNvPr id="9" name="Picture 9"/>
          <p:cNvPicPr>
            <a:picLocks noChangeAspect="1"/>
          </p:cNvPicPr>
          <p:nvPr/>
        </p:nvPicPr>
        <p:blipFill>
          <a:blip r:embed="rId3"/>
          <a:srcRect/>
          <a:stretch>
            <a:fillRect/>
          </a:stretch>
        </p:blipFill>
        <p:spPr>
          <a:xfrm rot="301830">
            <a:off x="13925100" y="4783196"/>
            <a:ext cx="3450658" cy="4694773"/>
          </a:xfrm>
          <a:prstGeom prst="rect">
            <a:avLst/>
          </a:prstGeom>
        </p:spPr>
      </p:pic>
      <p:pic>
        <p:nvPicPr>
          <p:cNvPr id="10" name="Picture 10"/>
          <p:cNvPicPr>
            <a:picLocks noChangeAspect="1"/>
          </p:cNvPicPr>
          <p:nvPr/>
        </p:nvPicPr>
        <p:blipFill>
          <a:blip r:embed="rId4"/>
          <a:srcRect/>
          <a:stretch>
            <a:fillRect/>
          </a:stretch>
        </p:blipFill>
        <p:spPr>
          <a:xfrm rot="-429376">
            <a:off x="2908103" y="6499086"/>
            <a:ext cx="1102841" cy="1102841"/>
          </a:xfrm>
          <a:prstGeom prst="rect">
            <a:avLst/>
          </a:prstGeom>
        </p:spPr>
      </p:pic>
      <p:pic>
        <p:nvPicPr>
          <p:cNvPr id="11" name="Picture 11"/>
          <p:cNvPicPr>
            <a:picLocks noChangeAspect="1"/>
          </p:cNvPicPr>
          <p:nvPr/>
        </p:nvPicPr>
        <p:blipFill>
          <a:blip r:embed="rId4"/>
          <a:srcRect/>
          <a:stretch>
            <a:fillRect/>
          </a:stretch>
        </p:blipFill>
        <p:spPr>
          <a:xfrm rot="486993">
            <a:off x="13798242" y="2340013"/>
            <a:ext cx="1102841" cy="1102841"/>
          </a:xfrm>
          <a:prstGeom prst="rect">
            <a:avLst/>
          </a:prstGeom>
        </p:spPr>
      </p:pic>
      <p:pic>
        <p:nvPicPr>
          <p:cNvPr id="12" name="Picture 12"/>
          <p:cNvPicPr>
            <a:picLocks noChangeAspect="1"/>
          </p:cNvPicPr>
          <p:nvPr/>
        </p:nvPicPr>
        <p:blipFill>
          <a:blip r:embed="rId5"/>
          <a:srcRect/>
          <a:stretch>
            <a:fillRect/>
          </a:stretch>
        </p:blipFill>
        <p:spPr>
          <a:xfrm>
            <a:off x="8299712" y="1202857"/>
            <a:ext cx="1688577" cy="1688577"/>
          </a:xfrm>
          <a:prstGeom prst="rect">
            <a:avLst/>
          </a:prstGeom>
        </p:spPr>
      </p:pic>
    </p:spTree>
    <p:extLst>
      <p:ext uri="{BB962C8B-B14F-4D97-AF65-F5344CB8AC3E}">
        <p14:creationId xmlns:p14="http://schemas.microsoft.com/office/powerpoint/2010/main" val="679141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sp>
        <p:nvSpPr>
          <p:cNvPr id="5" name="Freeform 5"/>
          <p:cNvSpPr/>
          <p:nvPr/>
        </p:nvSpPr>
        <p:spPr>
          <a:xfrm flipH="1">
            <a:off x="8339923" y="7421556"/>
            <a:ext cx="1608153" cy="733903"/>
          </a:xfrm>
          <a:custGeom>
            <a:avLst/>
            <a:gdLst/>
            <a:ahLst/>
            <a:cxnLst/>
            <a:rect l="l" t="t" r="r" b="b"/>
            <a:pathLst>
              <a:path w="1608153" h="733903">
                <a:moveTo>
                  <a:pt x="1608154" y="0"/>
                </a:moveTo>
                <a:lnTo>
                  <a:pt x="0" y="0"/>
                </a:lnTo>
                <a:lnTo>
                  <a:pt x="0" y="733903"/>
                </a:lnTo>
                <a:lnTo>
                  <a:pt x="1608154" y="733903"/>
                </a:lnTo>
                <a:lnTo>
                  <a:pt x="160815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1028700" y="6451466"/>
            <a:ext cx="2171159" cy="2674083"/>
          </a:xfrm>
          <a:prstGeom prst="rect">
            <a:avLst/>
          </a:prstGeom>
        </p:spPr>
      </p:pic>
      <p:pic>
        <p:nvPicPr>
          <p:cNvPr id="7" name="Picture 7"/>
          <p:cNvPicPr>
            <a:picLocks noChangeAspect="1"/>
          </p:cNvPicPr>
          <p:nvPr/>
        </p:nvPicPr>
        <p:blipFill>
          <a:blip r:embed="rId5"/>
          <a:srcRect/>
          <a:stretch>
            <a:fillRect/>
          </a:stretch>
        </p:blipFill>
        <p:spPr>
          <a:xfrm rot="303037">
            <a:off x="14857203" y="743290"/>
            <a:ext cx="2555221" cy="2181822"/>
          </a:xfrm>
          <a:prstGeom prst="rect">
            <a:avLst/>
          </a:prstGeom>
        </p:spPr>
      </p:pic>
      <p:pic>
        <p:nvPicPr>
          <p:cNvPr id="10" name="Picture 10"/>
          <p:cNvPicPr>
            <a:picLocks noChangeAspect="1"/>
          </p:cNvPicPr>
          <p:nvPr/>
        </p:nvPicPr>
        <p:blipFill>
          <a:blip r:embed="rId6"/>
          <a:srcRect/>
          <a:stretch>
            <a:fillRect/>
          </a:stretch>
        </p:blipFill>
        <p:spPr>
          <a:xfrm>
            <a:off x="1214440" y="1027355"/>
            <a:ext cx="2304538" cy="1463381"/>
          </a:xfrm>
          <a:prstGeom prst="rect">
            <a:avLst/>
          </a:prstGeom>
        </p:spPr>
      </p:pic>
      <p:pic>
        <p:nvPicPr>
          <p:cNvPr id="11" name="Picture 11"/>
          <p:cNvPicPr>
            <a:picLocks noChangeAspect="1"/>
          </p:cNvPicPr>
          <p:nvPr/>
        </p:nvPicPr>
        <p:blipFill>
          <a:blip r:embed="rId7"/>
          <a:srcRect/>
          <a:stretch>
            <a:fillRect/>
          </a:stretch>
        </p:blipFill>
        <p:spPr>
          <a:xfrm>
            <a:off x="14047176" y="8155459"/>
            <a:ext cx="2971142" cy="1261173"/>
          </a:xfrm>
          <a:prstGeom prst="rect">
            <a:avLst/>
          </a:prstGeom>
        </p:spPr>
      </p:pic>
      <p:sp>
        <p:nvSpPr>
          <p:cNvPr id="2" name="TextBox 1">
            <a:extLst>
              <a:ext uri="{FF2B5EF4-FFF2-40B4-BE49-F238E27FC236}">
                <a16:creationId xmlns:a16="http://schemas.microsoft.com/office/drawing/2014/main" id="{31AD358C-23DF-3EE6-7D9C-5A2E8070D719}"/>
              </a:ext>
            </a:extLst>
          </p:cNvPr>
          <p:cNvSpPr txBox="1"/>
          <p:nvPr/>
        </p:nvSpPr>
        <p:spPr>
          <a:xfrm flipH="1">
            <a:off x="3640531" y="2005093"/>
            <a:ext cx="5122468" cy="523220"/>
          </a:xfrm>
          <a:prstGeom prst="rect">
            <a:avLst/>
          </a:prstGeom>
          <a:noFill/>
        </p:spPr>
        <p:txBody>
          <a:bodyPr wrap="square" rtlCol="0">
            <a:spAutoFit/>
          </a:bodyPr>
          <a:lstStyle/>
          <a:p>
            <a:r>
              <a:rPr lang="en-US" sz="2800" dirty="0"/>
              <a:t>Accuracies after Regularization</a:t>
            </a:r>
            <a:endParaRPr lang="en-IN" sz="2800" dirty="0"/>
          </a:p>
        </p:txBody>
      </p:sp>
      <p:pic>
        <p:nvPicPr>
          <p:cNvPr id="3" name="Picture 10">
            <a:extLst>
              <a:ext uri="{FF2B5EF4-FFF2-40B4-BE49-F238E27FC236}">
                <a16:creationId xmlns:a16="http://schemas.microsoft.com/office/drawing/2014/main" id="{8820F8FD-B1A0-3DC8-B747-27ABE40646C4}"/>
              </a:ext>
            </a:extLst>
          </p:cNvPr>
          <p:cNvPicPr>
            <a:picLocks noChangeAspect="1"/>
          </p:cNvPicPr>
          <p:nvPr/>
        </p:nvPicPr>
        <p:blipFill>
          <a:blip r:embed="rId8"/>
          <a:srcRect/>
          <a:stretch>
            <a:fillRect/>
          </a:stretch>
        </p:blipFill>
        <p:spPr>
          <a:xfrm rot="-429376">
            <a:off x="663018" y="3876118"/>
            <a:ext cx="1102841" cy="1102841"/>
          </a:xfrm>
          <a:prstGeom prst="rect">
            <a:avLst/>
          </a:prstGeom>
        </p:spPr>
      </p:pic>
      <p:pic>
        <p:nvPicPr>
          <p:cNvPr id="4" name="Picture 10">
            <a:extLst>
              <a:ext uri="{FF2B5EF4-FFF2-40B4-BE49-F238E27FC236}">
                <a16:creationId xmlns:a16="http://schemas.microsoft.com/office/drawing/2014/main" id="{65B183E1-B862-C4CB-35F8-63F4F5A264F6}"/>
              </a:ext>
            </a:extLst>
          </p:cNvPr>
          <p:cNvPicPr>
            <a:picLocks noChangeAspect="1"/>
          </p:cNvPicPr>
          <p:nvPr/>
        </p:nvPicPr>
        <p:blipFill>
          <a:blip r:embed="rId8"/>
          <a:srcRect/>
          <a:stretch>
            <a:fillRect/>
          </a:stretch>
        </p:blipFill>
        <p:spPr>
          <a:xfrm rot="-429376">
            <a:off x="15685398" y="5665099"/>
            <a:ext cx="1102841" cy="1102841"/>
          </a:xfrm>
          <a:prstGeom prst="rect">
            <a:avLst/>
          </a:prstGeom>
        </p:spPr>
      </p:pic>
      <p:pic>
        <p:nvPicPr>
          <p:cNvPr id="9" name="Picture 8">
            <a:extLst>
              <a:ext uri="{FF2B5EF4-FFF2-40B4-BE49-F238E27FC236}">
                <a16:creationId xmlns:a16="http://schemas.microsoft.com/office/drawing/2014/main" id="{E48CDD24-343E-03E6-760A-1DE0E759231E}"/>
              </a:ext>
            </a:extLst>
          </p:cNvPr>
          <p:cNvPicPr>
            <a:picLocks noChangeAspect="1"/>
          </p:cNvPicPr>
          <p:nvPr/>
        </p:nvPicPr>
        <p:blipFill>
          <a:blip r:embed="rId9"/>
          <a:stretch>
            <a:fillRect/>
          </a:stretch>
        </p:blipFill>
        <p:spPr>
          <a:xfrm>
            <a:off x="3741368" y="2732678"/>
            <a:ext cx="8633331" cy="57360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sp>
        <p:nvSpPr>
          <p:cNvPr id="5" name="Freeform 5"/>
          <p:cNvSpPr/>
          <p:nvPr/>
        </p:nvSpPr>
        <p:spPr>
          <a:xfrm flipH="1">
            <a:off x="8339923" y="7421556"/>
            <a:ext cx="1608153" cy="733903"/>
          </a:xfrm>
          <a:custGeom>
            <a:avLst/>
            <a:gdLst/>
            <a:ahLst/>
            <a:cxnLst/>
            <a:rect l="l" t="t" r="r" b="b"/>
            <a:pathLst>
              <a:path w="1608153" h="733903">
                <a:moveTo>
                  <a:pt x="1608154" y="0"/>
                </a:moveTo>
                <a:lnTo>
                  <a:pt x="0" y="0"/>
                </a:lnTo>
                <a:lnTo>
                  <a:pt x="0" y="733903"/>
                </a:lnTo>
                <a:lnTo>
                  <a:pt x="1608154" y="733903"/>
                </a:lnTo>
                <a:lnTo>
                  <a:pt x="160815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1084396" y="6438900"/>
            <a:ext cx="2171159" cy="2674083"/>
          </a:xfrm>
          <a:prstGeom prst="rect">
            <a:avLst/>
          </a:prstGeom>
        </p:spPr>
      </p:pic>
      <p:pic>
        <p:nvPicPr>
          <p:cNvPr id="7" name="Picture 7"/>
          <p:cNvPicPr>
            <a:picLocks noChangeAspect="1"/>
          </p:cNvPicPr>
          <p:nvPr/>
        </p:nvPicPr>
        <p:blipFill>
          <a:blip r:embed="rId5"/>
          <a:srcRect/>
          <a:stretch>
            <a:fillRect/>
          </a:stretch>
        </p:blipFill>
        <p:spPr>
          <a:xfrm rot="303037">
            <a:off x="14857203" y="743290"/>
            <a:ext cx="2555221" cy="2181822"/>
          </a:xfrm>
          <a:prstGeom prst="rect">
            <a:avLst/>
          </a:prstGeom>
        </p:spPr>
      </p:pic>
      <p:pic>
        <p:nvPicPr>
          <p:cNvPr id="10" name="Picture 10"/>
          <p:cNvPicPr>
            <a:picLocks noChangeAspect="1"/>
          </p:cNvPicPr>
          <p:nvPr/>
        </p:nvPicPr>
        <p:blipFill>
          <a:blip r:embed="rId6"/>
          <a:srcRect/>
          <a:stretch>
            <a:fillRect/>
          </a:stretch>
        </p:blipFill>
        <p:spPr>
          <a:xfrm>
            <a:off x="1214440" y="1027355"/>
            <a:ext cx="2304538" cy="1463381"/>
          </a:xfrm>
          <a:prstGeom prst="rect">
            <a:avLst/>
          </a:prstGeom>
        </p:spPr>
      </p:pic>
      <p:pic>
        <p:nvPicPr>
          <p:cNvPr id="11" name="Picture 11"/>
          <p:cNvPicPr>
            <a:picLocks noChangeAspect="1"/>
          </p:cNvPicPr>
          <p:nvPr/>
        </p:nvPicPr>
        <p:blipFill>
          <a:blip r:embed="rId7"/>
          <a:srcRect/>
          <a:stretch>
            <a:fillRect/>
          </a:stretch>
        </p:blipFill>
        <p:spPr>
          <a:xfrm>
            <a:off x="14047176" y="8155459"/>
            <a:ext cx="2971142" cy="1261173"/>
          </a:xfrm>
          <a:prstGeom prst="rect">
            <a:avLst/>
          </a:prstGeom>
        </p:spPr>
      </p:pic>
      <p:sp>
        <p:nvSpPr>
          <p:cNvPr id="2" name="TextBox 1">
            <a:extLst>
              <a:ext uri="{FF2B5EF4-FFF2-40B4-BE49-F238E27FC236}">
                <a16:creationId xmlns:a16="http://schemas.microsoft.com/office/drawing/2014/main" id="{31AD358C-23DF-3EE6-7D9C-5A2E8070D719}"/>
              </a:ext>
            </a:extLst>
          </p:cNvPr>
          <p:cNvSpPr txBox="1"/>
          <p:nvPr/>
        </p:nvSpPr>
        <p:spPr>
          <a:xfrm flipH="1">
            <a:off x="3255555" y="2369622"/>
            <a:ext cx="512246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Accuracies after Optimization</a:t>
            </a:r>
            <a:endParaRPr kumimoji="0" lang="en-IN" sz="2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4B76A568-02D2-E3DC-B419-268F6E11CC88}"/>
              </a:ext>
            </a:extLst>
          </p:cNvPr>
          <p:cNvPicPr>
            <a:picLocks noChangeAspect="1"/>
          </p:cNvPicPr>
          <p:nvPr/>
        </p:nvPicPr>
        <p:blipFill>
          <a:blip r:embed="rId8"/>
          <a:stretch>
            <a:fillRect/>
          </a:stretch>
        </p:blipFill>
        <p:spPr>
          <a:xfrm>
            <a:off x="3352800" y="3033352"/>
            <a:ext cx="10287000" cy="4981597"/>
          </a:xfrm>
          <a:prstGeom prst="rect">
            <a:avLst/>
          </a:prstGeom>
        </p:spPr>
      </p:pic>
    </p:spTree>
    <p:extLst>
      <p:ext uri="{BB962C8B-B14F-4D97-AF65-F5344CB8AC3E}">
        <p14:creationId xmlns:p14="http://schemas.microsoft.com/office/powerpoint/2010/main" val="1794823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84C65"/>
        </a:solidFill>
        <a:effectLst/>
      </p:bgPr>
    </p:bg>
    <p:spTree>
      <p:nvGrpSpPr>
        <p:cNvPr id="1" name=""/>
        <p:cNvGrpSpPr/>
        <p:nvPr/>
      </p:nvGrpSpPr>
      <p:grpSpPr>
        <a:xfrm>
          <a:off x="0" y="0"/>
          <a:ext cx="0" cy="0"/>
          <a:chOff x="0" y="0"/>
          <a:chExt cx="0" cy="0"/>
        </a:xfrm>
      </p:grpSpPr>
      <p:grpSp>
        <p:nvGrpSpPr>
          <p:cNvPr id="2" name="Group 2"/>
          <p:cNvGrpSpPr/>
          <p:nvPr/>
        </p:nvGrpSpPr>
        <p:grpSpPr>
          <a:xfrm>
            <a:off x="2971800" y="3364110"/>
            <a:ext cx="10876051" cy="2240583"/>
            <a:chOff x="-901412" y="-133767"/>
            <a:chExt cx="14501401" cy="2987443"/>
          </a:xfrm>
        </p:grpSpPr>
        <p:sp>
          <p:nvSpPr>
            <p:cNvPr id="3" name="TextBox 3"/>
            <p:cNvSpPr txBox="1"/>
            <p:nvPr/>
          </p:nvSpPr>
          <p:spPr>
            <a:xfrm>
              <a:off x="-901412" y="664397"/>
              <a:ext cx="14501401" cy="1950534"/>
            </a:xfrm>
            <a:prstGeom prst="rect">
              <a:avLst/>
            </a:prstGeom>
          </p:spPr>
          <p:txBody>
            <a:bodyPr wrap="square" lIns="0" tIns="0" rIns="0" bIns="0" rtlCol="0" anchor="t">
              <a:spAutoFit/>
            </a:bodyPr>
            <a:lstStyle/>
            <a:p>
              <a:pPr marL="0" marR="0" lvl="0" indent="0" algn="ctr" defTabSz="914400" rtl="0" eaLnBrk="1" fontAlgn="auto" latinLnBrk="0" hangingPunct="1">
                <a:lnSpc>
                  <a:spcPts val="10335"/>
                </a:lnSpc>
                <a:spcBef>
                  <a:spcPts val="0"/>
                </a:spcBef>
                <a:spcAft>
                  <a:spcPts val="0"/>
                </a:spcAft>
                <a:buClrTx/>
                <a:buSzTx/>
                <a:buFontTx/>
                <a:buNone/>
                <a:tabLst/>
                <a:defRPr/>
              </a:pPr>
              <a:r>
                <a:rPr lang="en-US" sz="18700" dirty="0">
                  <a:solidFill>
                    <a:schemeClr val="bg1"/>
                  </a:solidFill>
                  <a:latin typeface="Showcard Gothic" panose="04020904020102020604" pitchFamily="82" charset="0"/>
                </a:rPr>
                <a:t>Graphs</a:t>
              </a:r>
              <a:endParaRPr kumimoji="0" lang="en-US" sz="18700" b="0" i="0" u="none" strike="noStrike" kern="1200" cap="none" spc="0" normalizeH="0" baseline="0" noProof="0" dirty="0">
                <a:ln>
                  <a:noFill/>
                </a:ln>
                <a:solidFill>
                  <a:schemeClr val="bg1"/>
                </a:solidFill>
                <a:effectLst/>
                <a:uLnTx/>
                <a:uFillTx/>
                <a:latin typeface="Showcard Gothic" panose="04020904020102020604" pitchFamily="82" charset="0"/>
                <a:ea typeface="+mn-ea"/>
                <a:cs typeface="+mn-cs"/>
              </a:endParaRPr>
            </a:p>
          </p:txBody>
        </p:sp>
        <p:sp>
          <p:nvSpPr>
            <p:cNvPr id="6" name="TextBox 6"/>
            <p:cNvSpPr txBox="1"/>
            <p:nvPr/>
          </p:nvSpPr>
          <p:spPr>
            <a:xfrm>
              <a:off x="5262471" y="-133767"/>
              <a:ext cx="2853680" cy="298744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5418951" y="143453"/>
              <a:ext cx="3511959" cy="520944"/>
            </a:xfrm>
            <a:prstGeom prst="rect">
              <a:avLst/>
            </a:prstGeom>
          </p:spPr>
          <p:txBody>
            <a:bodyPr lIns="0" tIns="0" rIns="0" bIns="0" rtlCol="0" anchor="t">
              <a:spAutoFit/>
            </a:bodyPr>
            <a:lstStyle/>
            <a:p>
              <a:pPr marL="0" marR="0" lvl="0" indent="0" algn="ctr" defTabSz="914400" rtl="0" eaLnBrk="1" fontAlgn="auto" latinLnBrk="0" hangingPunct="1">
                <a:lnSpc>
                  <a:spcPts val="3185"/>
                </a:lnSpc>
                <a:spcBef>
                  <a:spcPct val="0"/>
                </a:spcBef>
                <a:spcAft>
                  <a:spcPts val="0"/>
                </a:spcAft>
                <a:buClrTx/>
                <a:buSzTx/>
                <a:buFontTx/>
                <a:buNone/>
                <a:tabLst/>
                <a:defRPr/>
              </a:pPr>
              <a:endParaRPr kumimoji="0" lang="en-US" sz="2275" b="0" i="0" u="none" strike="noStrike" kern="1200" cap="none" spc="0" normalizeH="0" baseline="0" noProof="0" dirty="0">
                <a:ln>
                  <a:noFill/>
                </a:ln>
                <a:solidFill>
                  <a:srgbClr val="B84C65"/>
                </a:solidFill>
                <a:effectLst/>
                <a:uLnTx/>
                <a:uFillTx/>
                <a:latin typeface="Telegraf Bold"/>
                <a:ea typeface="+mn-ea"/>
                <a:cs typeface="+mn-cs"/>
              </a:endParaRPr>
            </a:p>
          </p:txBody>
        </p:sp>
      </p:grpSp>
      <p:pic>
        <p:nvPicPr>
          <p:cNvPr id="8" name="Picture 8"/>
          <p:cNvPicPr>
            <a:picLocks noChangeAspect="1"/>
          </p:cNvPicPr>
          <p:nvPr/>
        </p:nvPicPr>
        <p:blipFill>
          <a:blip r:embed="rId2"/>
          <a:srcRect/>
          <a:stretch>
            <a:fillRect/>
          </a:stretch>
        </p:blipFill>
        <p:spPr>
          <a:xfrm>
            <a:off x="653969" y="495300"/>
            <a:ext cx="3908120" cy="1954060"/>
          </a:xfrm>
          <a:prstGeom prst="rect">
            <a:avLst/>
          </a:prstGeom>
        </p:spPr>
      </p:pic>
      <p:pic>
        <p:nvPicPr>
          <p:cNvPr id="9" name="Picture 9"/>
          <p:cNvPicPr>
            <a:picLocks noChangeAspect="1"/>
          </p:cNvPicPr>
          <p:nvPr/>
        </p:nvPicPr>
        <p:blipFill>
          <a:blip r:embed="rId3"/>
          <a:srcRect/>
          <a:stretch>
            <a:fillRect/>
          </a:stretch>
        </p:blipFill>
        <p:spPr>
          <a:xfrm rot="301830">
            <a:off x="1104086" y="5318938"/>
            <a:ext cx="3450658" cy="4694773"/>
          </a:xfrm>
          <a:prstGeom prst="rect">
            <a:avLst/>
          </a:prstGeom>
        </p:spPr>
      </p:pic>
      <p:pic>
        <p:nvPicPr>
          <p:cNvPr id="10" name="Picture 10"/>
          <p:cNvPicPr>
            <a:picLocks noChangeAspect="1"/>
          </p:cNvPicPr>
          <p:nvPr/>
        </p:nvPicPr>
        <p:blipFill>
          <a:blip r:embed="rId4"/>
          <a:srcRect/>
          <a:stretch>
            <a:fillRect/>
          </a:stretch>
        </p:blipFill>
        <p:spPr>
          <a:xfrm rot="-429376">
            <a:off x="7969618" y="6499085"/>
            <a:ext cx="1102841" cy="1102841"/>
          </a:xfrm>
          <a:prstGeom prst="rect">
            <a:avLst/>
          </a:prstGeom>
        </p:spPr>
      </p:pic>
      <p:pic>
        <p:nvPicPr>
          <p:cNvPr id="11" name="Picture 11"/>
          <p:cNvPicPr>
            <a:picLocks noChangeAspect="1"/>
          </p:cNvPicPr>
          <p:nvPr/>
        </p:nvPicPr>
        <p:blipFill>
          <a:blip r:embed="rId4"/>
          <a:srcRect/>
          <a:stretch>
            <a:fillRect/>
          </a:stretch>
        </p:blipFill>
        <p:spPr>
          <a:xfrm rot="486993">
            <a:off x="13592110" y="1619166"/>
            <a:ext cx="1102841" cy="1102841"/>
          </a:xfrm>
          <a:prstGeom prst="rect">
            <a:avLst/>
          </a:prstGeom>
        </p:spPr>
      </p:pic>
      <p:pic>
        <p:nvPicPr>
          <p:cNvPr id="12" name="Picture 12"/>
          <p:cNvPicPr>
            <a:picLocks noChangeAspect="1"/>
          </p:cNvPicPr>
          <p:nvPr/>
        </p:nvPicPr>
        <p:blipFill>
          <a:blip r:embed="rId5"/>
          <a:srcRect/>
          <a:stretch>
            <a:fillRect/>
          </a:stretch>
        </p:blipFill>
        <p:spPr>
          <a:xfrm>
            <a:off x="7731573" y="760783"/>
            <a:ext cx="1688577" cy="1688577"/>
          </a:xfrm>
          <a:prstGeom prst="rect">
            <a:avLst/>
          </a:prstGeom>
        </p:spPr>
      </p:pic>
      <p:pic>
        <p:nvPicPr>
          <p:cNvPr id="4" name="Picture 3">
            <a:extLst>
              <a:ext uri="{FF2B5EF4-FFF2-40B4-BE49-F238E27FC236}">
                <a16:creationId xmlns:a16="http://schemas.microsoft.com/office/drawing/2014/main" id="{CCE40759-5FA3-951C-F707-9092E0883902}"/>
              </a:ext>
            </a:extLst>
          </p:cNvPr>
          <p:cNvPicPr>
            <a:picLocks noChangeAspect="1"/>
          </p:cNvPicPr>
          <p:nvPr/>
        </p:nvPicPr>
        <p:blipFill>
          <a:blip r:embed="rId6"/>
          <a:stretch>
            <a:fillRect/>
          </a:stretch>
        </p:blipFill>
        <p:spPr>
          <a:xfrm>
            <a:off x="12594802" y="5176692"/>
            <a:ext cx="4697247" cy="4673341"/>
          </a:xfrm>
          <a:prstGeom prst="rect">
            <a:avLst/>
          </a:prstGeom>
        </p:spPr>
      </p:pic>
    </p:spTree>
    <p:extLst>
      <p:ext uri="{BB962C8B-B14F-4D97-AF65-F5344CB8AC3E}">
        <p14:creationId xmlns:p14="http://schemas.microsoft.com/office/powerpoint/2010/main" val="415591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a:off x="7586655" y="3201257"/>
            <a:ext cx="2894935" cy="2731194"/>
          </a:xfrm>
          <a:prstGeom prst="rect">
            <a:avLst/>
          </a:prstGeom>
        </p:spPr>
      </p:pic>
      <p:sp>
        <p:nvSpPr>
          <p:cNvPr id="9" name="TextBox 9"/>
          <p:cNvSpPr txBox="1"/>
          <p:nvPr/>
        </p:nvSpPr>
        <p:spPr>
          <a:xfrm>
            <a:off x="7696126" y="2225539"/>
            <a:ext cx="4724474" cy="499111"/>
          </a:xfrm>
          <a:prstGeom prst="rect">
            <a:avLst/>
          </a:prstGeom>
        </p:spPr>
        <p:txBody>
          <a:bodyPr wrap="square" lIns="0" tIns="0" rIns="0" bIns="0" rtlCol="0" anchor="t">
            <a:spAutoFit/>
          </a:bodyPr>
          <a:lstStyle/>
          <a:p>
            <a:pPr marL="0" marR="0" lvl="0" indent="0" algn="ctr" defTabSz="914400" rtl="0" eaLnBrk="1" fontAlgn="auto" latinLnBrk="0" hangingPunct="1">
              <a:lnSpc>
                <a:spcPts val="3501"/>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Telegraf Bold"/>
              <a:ea typeface="+mn-ea"/>
              <a:cs typeface="+mn-cs"/>
            </a:endParaRPr>
          </a:p>
        </p:txBody>
      </p:sp>
      <p:pic>
        <p:nvPicPr>
          <p:cNvPr id="10" name="Picture 10"/>
          <p:cNvPicPr>
            <a:picLocks noChangeAspect="1"/>
          </p:cNvPicPr>
          <p:nvPr/>
        </p:nvPicPr>
        <p:blipFill>
          <a:blip r:embed="rId3"/>
          <a:srcRect/>
          <a:stretch>
            <a:fillRect/>
          </a:stretch>
        </p:blipFill>
        <p:spPr>
          <a:xfrm>
            <a:off x="7397395" y="6409058"/>
            <a:ext cx="3265419" cy="2073541"/>
          </a:xfrm>
          <a:prstGeom prst="rect">
            <a:avLst/>
          </a:prstGeom>
        </p:spPr>
      </p:pic>
      <p:pic>
        <p:nvPicPr>
          <p:cNvPr id="11" name="Picture 11"/>
          <p:cNvPicPr>
            <a:picLocks noChangeAspect="1"/>
          </p:cNvPicPr>
          <p:nvPr/>
        </p:nvPicPr>
        <p:blipFill>
          <a:blip r:embed="rId4"/>
          <a:srcRect/>
          <a:stretch>
            <a:fillRect/>
          </a:stretch>
        </p:blipFill>
        <p:spPr>
          <a:xfrm>
            <a:off x="7425970" y="1707943"/>
            <a:ext cx="2187631" cy="928593"/>
          </a:xfrm>
          <a:prstGeom prst="rect">
            <a:avLst/>
          </a:prstGeom>
        </p:spPr>
      </p:pic>
      <p:sp>
        <p:nvSpPr>
          <p:cNvPr id="8" name="TextBox 7">
            <a:extLst>
              <a:ext uri="{FF2B5EF4-FFF2-40B4-BE49-F238E27FC236}">
                <a16:creationId xmlns:a16="http://schemas.microsoft.com/office/drawing/2014/main" id="{2C424831-CAAC-2D2B-999E-CE5DDDE9685C}"/>
              </a:ext>
            </a:extLst>
          </p:cNvPr>
          <p:cNvSpPr txBox="1"/>
          <p:nvPr/>
        </p:nvSpPr>
        <p:spPr>
          <a:xfrm>
            <a:off x="523430" y="434323"/>
            <a:ext cx="8049071" cy="1200329"/>
          </a:xfrm>
          <a:prstGeom prst="rect">
            <a:avLst/>
          </a:prstGeom>
          <a:noFill/>
        </p:spPr>
        <p:txBody>
          <a:bodyPr wrap="square" rtlCol="0">
            <a:spAutoFit/>
          </a:bodyPr>
          <a:lstStyle/>
          <a:p>
            <a:r>
              <a:rPr lang="en-IN" sz="3600" dirty="0"/>
              <a:t>Training and Validation loss graph for MLP Network. </a:t>
            </a:r>
          </a:p>
        </p:txBody>
      </p:sp>
      <p:sp>
        <p:nvSpPr>
          <p:cNvPr id="13" name="TextBox 12">
            <a:extLst>
              <a:ext uri="{FF2B5EF4-FFF2-40B4-BE49-F238E27FC236}">
                <a16:creationId xmlns:a16="http://schemas.microsoft.com/office/drawing/2014/main" id="{F448ADC5-A579-4F58-FD86-4ED24C340B05}"/>
              </a:ext>
            </a:extLst>
          </p:cNvPr>
          <p:cNvSpPr txBox="1"/>
          <p:nvPr/>
        </p:nvSpPr>
        <p:spPr>
          <a:xfrm>
            <a:off x="9753600" y="376474"/>
            <a:ext cx="8049071" cy="1200329"/>
          </a:xfrm>
          <a:prstGeom prst="rect">
            <a:avLst/>
          </a:prstGeom>
          <a:noFill/>
        </p:spPr>
        <p:txBody>
          <a:bodyPr wrap="square" rtlCol="0">
            <a:spAutoFit/>
          </a:bodyPr>
          <a:lstStyle/>
          <a:p>
            <a:r>
              <a:rPr lang="en-IN" sz="3600" dirty="0"/>
              <a:t>Training and Validation loss graph for CNN Network. </a:t>
            </a:r>
          </a:p>
        </p:txBody>
      </p:sp>
      <p:pic>
        <p:nvPicPr>
          <p:cNvPr id="15" name="Picture 14">
            <a:extLst>
              <a:ext uri="{FF2B5EF4-FFF2-40B4-BE49-F238E27FC236}">
                <a16:creationId xmlns:a16="http://schemas.microsoft.com/office/drawing/2014/main" id="{012138FD-3532-D857-22C3-B8C0FC5CBF4C}"/>
              </a:ext>
            </a:extLst>
          </p:cNvPr>
          <p:cNvPicPr>
            <a:picLocks noChangeAspect="1"/>
          </p:cNvPicPr>
          <p:nvPr/>
        </p:nvPicPr>
        <p:blipFill>
          <a:blip r:embed="rId5"/>
          <a:stretch>
            <a:fillRect/>
          </a:stretch>
        </p:blipFill>
        <p:spPr>
          <a:xfrm>
            <a:off x="11201400" y="3315537"/>
            <a:ext cx="6275242" cy="4343400"/>
          </a:xfrm>
          <a:prstGeom prst="rect">
            <a:avLst/>
          </a:prstGeom>
        </p:spPr>
      </p:pic>
      <p:pic>
        <p:nvPicPr>
          <p:cNvPr id="18" name="Picture 17">
            <a:extLst>
              <a:ext uri="{FF2B5EF4-FFF2-40B4-BE49-F238E27FC236}">
                <a16:creationId xmlns:a16="http://schemas.microsoft.com/office/drawing/2014/main" id="{F1512CED-8A0E-27AB-C3C1-5F464B12F2AA}"/>
              </a:ext>
            </a:extLst>
          </p:cNvPr>
          <p:cNvPicPr>
            <a:picLocks noChangeAspect="1"/>
          </p:cNvPicPr>
          <p:nvPr/>
        </p:nvPicPr>
        <p:blipFill>
          <a:blip r:embed="rId6"/>
          <a:stretch>
            <a:fillRect/>
          </a:stretch>
        </p:blipFill>
        <p:spPr>
          <a:xfrm>
            <a:off x="762248" y="3390900"/>
            <a:ext cx="6275242" cy="4421193"/>
          </a:xfrm>
          <a:prstGeom prst="rect">
            <a:avLst/>
          </a:prstGeom>
        </p:spPr>
      </p:pic>
      <p:pic>
        <p:nvPicPr>
          <p:cNvPr id="19" name="Picture 6">
            <a:extLst>
              <a:ext uri="{FF2B5EF4-FFF2-40B4-BE49-F238E27FC236}">
                <a16:creationId xmlns:a16="http://schemas.microsoft.com/office/drawing/2014/main" id="{CF24C253-00A9-DE51-B174-AFB06CE90961}"/>
              </a:ext>
            </a:extLst>
          </p:cNvPr>
          <p:cNvPicPr>
            <a:picLocks noChangeAspect="1"/>
          </p:cNvPicPr>
          <p:nvPr/>
        </p:nvPicPr>
        <p:blipFill>
          <a:blip r:embed="rId7"/>
          <a:srcRect/>
          <a:stretch>
            <a:fillRect/>
          </a:stretch>
        </p:blipFill>
        <p:spPr>
          <a:xfrm>
            <a:off x="609600" y="7826380"/>
            <a:ext cx="1781156" cy="2193740"/>
          </a:xfrm>
          <a:prstGeom prst="rect">
            <a:avLst/>
          </a:prstGeom>
        </p:spPr>
      </p:pic>
      <p:pic>
        <p:nvPicPr>
          <p:cNvPr id="20" name="Picture 8">
            <a:extLst>
              <a:ext uri="{FF2B5EF4-FFF2-40B4-BE49-F238E27FC236}">
                <a16:creationId xmlns:a16="http://schemas.microsoft.com/office/drawing/2014/main" id="{A95C618E-7997-69D1-FF77-7C2876E2A789}"/>
              </a:ext>
            </a:extLst>
          </p:cNvPr>
          <p:cNvPicPr>
            <a:picLocks noChangeAspect="1"/>
          </p:cNvPicPr>
          <p:nvPr/>
        </p:nvPicPr>
        <p:blipFill>
          <a:blip r:embed="rId8"/>
          <a:srcRect/>
          <a:stretch>
            <a:fillRect/>
          </a:stretch>
        </p:blipFill>
        <p:spPr>
          <a:xfrm>
            <a:off x="13411200" y="7946220"/>
            <a:ext cx="3908120" cy="1954060"/>
          </a:xfrm>
          <a:prstGeom prst="rect">
            <a:avLst/>
          </a:prstGeom>
        </p:spPr>
      </p:pic>
    </p:spTree>
    <p:extLst>
      <p:ext uri="{BB962C8B-B14F-4D97-AF65-F5344CB8AC3E}">
        <p14:creationId xmlns:p14="http://schemas.microsoft.com/office/powerpoint/2010/main" val="207195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sp>
        <p:nvSpPr>
          <p:cNvPr id="5" name="Freeform 5"/>
          <p:cNvSpPr/>
          <p:nvPr/>
        </p:nvSpPr>
        <p:spPr>
          <a:xfrm flipH="1">
            <a:off x="7425970" y="9256791"/>
            <a:ext cx="1608153" cy="733903"/>
          </a:xfrm>
          <a:custGeom>
            <a:avLst/>
            <a:gdLst/>
            <a:ahLst/>
            <a:cxnLst/>
            <a:rect l="l" t="t" r="r" b="b"/>
            <a:pathLst>
              <a:path w="1608153" h="733903">
                <a:moveTo>
                  <a:pt x="1608154" y="0"/>
                </a:moveTo>
                <a:lnTo>
                  <a:pt x="0" y="0"/>
                </a:lnTo>
                <a:lnTo>
                  <a:pt x="0" y="733903"/>
                </a:lnTo>
                <a:lnTo>
                  <a:pt x="1608154" y="733903"/>
                </a:lnTo>
                <a:lnTo>
                  <a:pt x="160815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14554200" y="6972300"/>
            <a:ext cx="2894935" cy="2731194"/>
          </a:xfrm>
          <a:prstGeom prst="rect">
            <a:avLst/>
          </a:prstGeom>
        </p:spPr>
      </p:pic>
      <p:sp>
        <p:nvSpPr>
          <p:cNvPr id="9" name="TextBox 9"/>
          <p:cNvSpPr txBox="1"/>
          <p:nvPr/>
        </p:nvSpPr>
        <p:spPr>
          <a:xfrm>
            <a:off x="7696126" y="2225539"/>
            <a:ext cx="4724474" cy="499111"/>
          </a:xfrm>
          <a:prstGeom prst="rect">
            <a:avLst/>
          </a:prstGeom>
        </p:spPr>
        <p:txBody>
          <a:bodyPr wrap="square" lIns="0" tIns="0" rIns="0" bIns="0" rtlCol="0" anchor="t">
            <a:spAutoFit/>
          </a:bodyPr>
          <a:lstStyle/>
          <a:p>
            <a:pPr marL="0" marR="0" lvl="0" indent="0" algn="ctr" defTabSz="914400" rtl="0" eaLnBrk="1" fontAlgn="auto" latinLnBrk="0" hangingPunct="1">
              <a:lnSpc>
                <a:spcPts val="3501"/>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Telegraf Bold"/>
              <a:ea typeface="+mn-ea"/>
              <a:cs typeface="+mn-cs"/>
            </a:endParaRPr>
          </a:p>
        </p:txBody>
      </p:sp>
      <p:pic>
        <p:nvPicPr>
          <p:cNvPr id="10" name="Picture 10"/>
          <p:cNvPicPr>
            <a:picLocks noChangeAspect="1"/>
          </p:cNvPicPr>
          <p:nvPr/>
        </p:nvPicPr>
        <p:blipFill>
          <a:blip r:embed="rId5"/>
          <a:srcRect/>
          <a:stretch>
            <a:fillRect/>
          </a:stretch>
        </p:blipFill>
        <p:spPr>
          <a:xfrm>
            <a:off x="720200" y="7488987"/>
            <a:ext cx="3265419" cy="2073541"/>
          </a:xfrm>
          <a:prstGeom prst="rect">
            <a:avLst/>
          </a:prstGeom>
        </p:spPr>
      </p:pic>
      <p:pic>
        <p:nvPicPr>
          <p:cNvPr id="11" name="Picture 11"/>
          <p:cNvPicPr>
            <a:picLocks noChangeAspect="1"/>
          </p:cNvPicPr>
          <p:nvPr/>
        </p:nvPicPr>
        <p:blipFill>
          <a:blip r:embed="rId6"/>
          <a:srcRect/>
          <a:stretch>
            <a:fillRect/>
          </a:stretch>
        </p:blipFill>
        <p:spPr>
          <a:xfrm>
            <a:off x="1259095" y="1761242"/>
            <a:ext cx="2187631" cy="928593"/>
          </a:xfrm>
          <a:prstGeom prst="rect">
            <a:avLst/>
          </a:prstGeom>
        </p:spPr>
      </p:pic>
      <p:sp>
        <p:nvSpPr>
          <p:cNvPr id="8" name="TextBox 7">
            <a:extLst>
              <a:ext uri="{FF2B5EF4-FFF2-40B4-BE49-F238E27FC236}">
                <a16:creationId xmlns:a16="http://schemas.microsoft.com/office/drawing/2014/main" id="{2C424831-CAAC-2D2B-999E-CE5DDDE9685C}"/>
              </a:ext>
            </a:extLst>
          </p:cNvPr>
          <p:cNvSpPr txBox="1"/>
          <p:nvPr/>
        </p:nvSpPr>
        <p:spPr>
          <a:xfrm>
            <a:off x="3985619" y="1342819"/>
            <a:ext cx="10515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600" dirty="0"/>
              <a:t>Training and Validation loss graph after regularization.</a:t>
            </a:r>
            <a:endParaRPr kumimoji="0" lang="en-IN" sz="3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B44B01AB-99A2-7E85-EF98-30A8C45FE2FF}"/>
              </a:ext>
            </a:extLst>
          </p:cNvPr>
          <p:cNvPicPr>
            <a:picLocks noChangeAspect="1"/>
          </p:cNvPicPr>
          <p:nvPr/>
        </p:nvPicPr>
        <p:blipFill>
          <a:blip r:embed="rId7"/>
          <a:stretch>
            <a:fillRect/>
          </a:stretch>
        </p:blipFill>
        <p:spPr>
          <a:xfrm>
            <a:off x="5604431" y="3025162"/>
            <a:ext cx="7277975" cy="5036299"/>
          </a:xfrm>
          <a:prstGeom prst="rect">
            <a:avLst/>
          </a:prstGeom>
        </p:spPr>
      </p:pic>
    </p:spTree>
    <p:extLst>
      <p:ext uri="{BB962C8B-B14F-4D97-AF65-F5344CB8AC3E}">
        <p14:creationId xmlns:p14="http://schemas.microsoft.com/office/powerpoint/2010/main" val="4182025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grpSp>
        <p:nvGrpSpPr>
          <p:cNvPr id="2" name="Group 2"/>
          <p:cNvGrpSpPr/>
          <p:nvPr/>
        </p:nvGrpSpPr>
        <p:grpSpPr>
          <a:xfrm>
            <a:off x="4011269" y="2210376"/>
            <a:ext cx="10744200" cy="2933124"/>
            <a:chOff x="0" y="0"/>
            <a:chExt cx="1089433" cy="249087"/>
          </a:xfrm>
        </p:grpSpPr>
        <p:sp>
          <p:nvSpPr>
            <p:cNvPr id="3" name="Freeform 3"/>
            <p:cNvSpPr/>
            <p:nvPr/>
          </p:nvSpPr>
          <p:spPr>
            <a:xfrm>
              <a:off x="0" y="0"/>
              <a:ext cx="1089433" cy="249087"/>
            </a:xfrm>
            <a:custGeom>
              <a:avLst/>
              <a:gdLst/>
              <a:ahLst/>
              <a:cxnLst/>
              <a:rect l="l" t="t" r="r" b="b"/>
              <a:pathLst>
                <a:path w="1089433" h="249087">
                  <a:moveTo>
                    <a:pt x="49096" y="0"/>
                  </a:moveTo>
                  <a:lnTo>
                    <a:pt x="1040337" y="0"/>
                  </a:lnTo>
                  <a:cubicBezTo>
                    <a:pt x="1067452" y="0"/>
                    <a:pt x="1089433" y="21981"/>
                    <a:pt x="1089433" y="49096"/>
                  </a:cubicBezTo>
                  <a:lnTo>
                    <a:pt x="1089433" y="199991"/>
                  </a:lnTo>
                  <a:cubicBezTo>
                    <a:pt x="1089433" y="227106"/>
                    <a:pt x="1067452" y="249087"/>
                    <a:pt x="1040337" y="249087"/>
                  </a:cubicBezTo>
                  <a:lnTo>
                    <a:pt x="49096" y="249087"/>
                  </a:lnTo>
                  <a:cubicBezTo>
                    <a:pt x="36075" y="249087"/>
                    <a:pt x="23587" y="243914"/>
                    <a:pt x="14380" y="234707"/>
                  </a:cubicBezTo>
                  <a:cubicBezTo>
                    <a:pt x="5173" y="225500"/>
                    <a:pt x="0" y="213012"/>
                    <a:pt x="0" y="199991"/>
                  </a:cubicBezTo>
                  <a:lnTo>
                    <a:pt x="0" y="49096"/>
                  </a:lnTo>
                  <a:cubicBezTo>
                    <a:pt x="0" y="21981"/>
                    <a:pt x="21981" y="0"/>
                    <a:pt x="49096" y="0"/>
                  </a:cubicBezTo>
                  <a:close/>
                </a:path>
              </a:pathLst>
            </a:custGeom>
            <a:solidFill>
              <a:srgbClr val="B84C65"/>
            </a:solidFill>
          </p:spPr>
          <p:txBody>
            <a:bodyPr/>
            <a:lstStyle/>
            <a:p>
              <a:endParaRPr lang="en-IN" dirty="0"/>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a:off x="7425970" y="9256791"/>
            <a:ext cx="1608153" cy="733903"/>
          </a:xfrm>
          <a:custGeom>
            <a:avLst/>
            <a:gdLst/>
            <a:ahLst/>
            <a:cxnLst/>
            <a:rect l="l" t="t" r="r" b="b"/>
            <a:pathLst>
              <a:path w="1608153" h="733903">
                <a:moveTo>
                  <a:pt x="1608154" y="0"/>
                </a:moveTo>
                <a:lnTo>
                  <a:pt x="0" y="0"/>
                </a:lnTo>
                <a:lnTo>
                  <a:pt x="0" y="733903"/>
                </a:lnTo>
                <a:lnTo>
                  <a:pt x="1608154" y="733903"/>
                </a:lnTo>
                <a:lnTo>
                  <a:pt x="160815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15066202" y="561500"/>
            <a:ext cx="2894935" cy="2731194"/>
          </a:xfrm>
          <a:prstGeom prst="rect">
            <a:avLst/>
          </a:prstGeom>
        </p:spPr>
      </p:pic>
      <p:pic>
        <p:nvPicPr>
          <p:cNvPr id="7" name="Picture 7"/>
          <p:cNvPicPr>
            <a:picLocks noChangeAspect="1"/>
          </p:cNvPicPr>
          <p:nvPr/>
        </p:nvPicPr>
        <p:blipFill>
          <a:blip r:embed="rId5"/>
          <a:srcRect/>
          <a:stretch>
            <a:fillRect/>
          </a:stretch>
        </p:blipFill>
        <p:spPr>
          <a:xfrm>
            <a:off x="414131" y="4865205"/>
            <a:ext cx="4255055" cy="4827851"/>
          </a:xfrm>
          <a:prstGeom prst="rect">
            <a:avLst/>
          </a:prstGeom>
        </p:spPr>
      </p:pic>
      <p:sp>
        <p:nvSpPr>
          <p:cNvPr id="9" name="TextBox 9"/>
          <p:cNvSpPr txBox="1"/>
          <p:nvPr/>
        </p:nvSpPr>
        <p:spPr>
          <a:xfrm>
            <a:off x="7696126" y="2225539"/>
            <a:ext cx="4724474" cy="499111"/>
          </a:xfrm>
          <a:prstGeom prst="rect">
            <a:avLst/>
          </a:prstGeom>
        </p:spPr>
        <p:txBody>
          <a:bodyPr wrap="square" lIns="0" tIns="0" rIns="0" bIns="0" rtlCol="0" anchor="t">
            <a:spAutoFit/>
          </a:bodyPr>
          <a:lstStyle/>
          <a:p>
            <a:pPr algn="ctr">
              <a:lnSpc>
                <a:spcPts val="3501"/>
              </a:lnSpc>
              <a:spcBef>
                <a:spcPct val="0"/>
              </a:spcBef>
            </a:pPr>
            <a:endParaRPr lang="en-US" sz="4800" dirty="0">
              <a:solidFill>
                <a:schemeClr val="tx1">
                  <a:lumMod val="85000"/>
                  <a:lumOff val="15000"/>
                </a:schemeClr>
              </a:solidFill>
              <a:latin typeface="Telegraf Bold"/>
            </a:endParaRPr>
          </a:p>
        </p:txBody>
      </p:sp>
      <p:pic>
        <p:nvPicPr>
          <p:cNvPr id="10" name="Picture 10"/>
          <p:cNvPicPr>
            <a:picLocks noChangeAspect="1"/>
          </p:cNvPicPr>
          <p:nvPr/>
        </p:nvPicPr>
        <p:blipFill>
          <a:blip r:embed="rId6"/>
          <a:srcRect/>
          <a:stretch>
            <a:fillRect/>
          </a:stretch>
        </p:blipFill>
        <p:spPr>
          <a:xfrm>
            <a:off x="7086600" y="272859"/>
            <a:ext cx="3265419" cy="2073541"/>
          </a:xfrm>
          <a:prstGeom prst="rect">
            <a:avLst/>
          </a:prstGeom>
        </p:spPr>
      </p:pic>
      <p:pic>
        <p:nvPicPr>
          <p:cNvPr id="11" name="Picture 11"/>
          <p:cNvPicPr>
            <a:picLocks noChangeAspect="1"/>
          </p:cNvPicPr>
          <p:nvPr/>
        </p:nvPicPr>
        <p:blipFill>
          <a:blip r:embed="rId7"/>
          <a:srcRect/>
          <a:stretch>
            <a:fillRect/>
          </a:stretch>
        </p:blipFill>
        <p:spPr>
          <a:xfrm>
            <a:off x="1173329" y="1202948"/>
            <a:ext cx="2187631" cy="928593"/>
          </a:xfrm>
          <a:prstGeom prst="rect">
            <a:avLst/>
          </a:prstGeom>
        </p:spPr>
      </p:pic>
      <p:sp>
        <p:nvSpPr>
          <p:cNvPr id="12" name="TextBox 11">
            <a:extLst>
              <a:ext uri="{FF2B5EF4-FFF2-40B4-BE49-F238E27FC236}">
                <a16:creationId xmlns:a16="http://schemas.microsoft.com/office/drawing/2014/main" id="{C66D7E28-0953-8B96-A90E-48C3F6E6EDAB}"/>
              </a:ext>
            </a:extLst>
          </p:cNvPr>
          <p:cNvSpPr txBox="1"/>
          <p:nvPr/>
        </p:nvSpPr>
        <p:spPr>
          <a:xfrm>
            <a:off x="5053138" y="3073705"/>
            <a:ext cx="8527372" cy="1323439"/>
          </a:xfrm>
          <a:prstGeom prst="rect">
            <a:avLst/>
          </a:prstGeom>
          <a:noFill/>
        </p:spPr>
        <p:txBody>
          <a:bodyPr wrap="square" rtlCol="0">
            <a:spAutoFit/>
          </a:bodyPr>
          <a:lstStyle/>
          <a:p>
            <a:r>
              <a:rPr lang="en-US" sz="8000" dirty="0">
                <a:solidFill>
                  <a:schemeClr val="bg1"/>
                </a:solidFill>
                <a:latin typeface="Showcard Gothic" panose="04020904020102020604" pitchFamily="82" charset="0"/>
              </a:rPr>
              <a:t>User Interface</a:t>
            </a:r>
            <a:endParaRPr lang="en-IN" sz="8000" dirty="0">
              <a:solidFill>
                <a:schemeClr val="bg1"/>
              </a:solidFill>
              <a:latin typeface="Showcard Gothic" panose="04020904020102020604" pitchFamily="82" charset="0"/>
            </a:endParaRPr>
          </a:p>
        </p:txBody>
      </p:sp>
      <p:pic>
        <p:nvPicPr>
          <p:cNvPr id="17" name="Picture 16">
            <a:extLst>
              <a:ext uri="{FF2B5EF4-FFF2-40B4-BE49-F238E27FC236}">
                <a16:creationId xmlns:a16="http://schemas.microsoft.com/office/drawing/2014/main" id="{7924AE59-6F88-0DA5-FCD4-5C96BB8C845E}"/>
              </a:ext>
            </a:extLst>
          </p:cNvPr>
          <p:cNvPicPr>
            <a:picLocks noChangeAspect="1"/>
          </p:cNvPicPr>
          <p:nvPr/>
        </p:nvPicPr>
        <p:blipFill>
          <a:blip r:embed="rId8"/>
          <a:stretch>
            <a:fillRect/>
          </a:stretch>
        </p:blipFill>
        <p:spPr>
          <a:xfrm>
            <a:off x="11165185" y="6338866"/>
            <a:ext cx="4907261" cy="23085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84C65"/>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a:off x="473586" y="389790"/>
            <a:ext cx="4071734" cy="3841432"/>
          </a:xfrm>
          <a:prstGeom prst="rect">
            <a:avLst/>
          </a:prstGeom>
        </p:spPr>
      </p:pic>
      <p:pic>
        <p:nvPicPr>
          <p:cNvPr id="9" name="Picture 9"/>
          <p:cNvPicPr>
            <a:picLocks noChangeAspect="1"/>
          </p:cNvPicPr>
          <p:nvPr/>
        </p:nvPicPr>
        <p:blipFill>
          <a:blip r:embed="rId3"/>
          <a:srcRect/>
          <a:stretch>
            <a:fillRect/>
          </a:stretch>
        </p:blipFill>
        <p:spPr>
          <a:xfrm>
            <a:off x="14020800" y="266700"/>
            <a:ext cx="4522373" cy="4522373"/>
          </a:xfrm>
          <a:prstGeom prst="rect">
            <a:avLst/>
          </a:prstGeom>
        </p:spPr>
      </p:pic>
      <p:pic>
        <p:nvPicPr>
          <p:cNvPr id="10" name="Picture 10"/>
          <p:cNvPicPr>
            <a:picLocks noChangeAspect="1"/>
          </p:cNvPicPr>
          <p:nvPr/>
        </p:nvPicPr>
        <p:blipFill>
          <a:blip r:embed="rId4"/>
          <a:srcRect/>
          <a:stretch>
            <a:fillRect/>
          </a:stretch>
        </p:blipFill>
        <p:spPr>
          <a:xfrm rot="-429376">
            <a:off x="3211382" y="6237447"/>
            <a:ext cx="1102841" cy="1102841"/>
          </a:xfrm>
          <a:prstGeom prst="rect">
            <a:avLst/>
          </a:prstGeom>
        </p:spPr>
      </p:pic>
      <p:pic>
        <p:nvPicPr>
          <p:cNvPr id="11" name="Picture 11"/>
          <p:cNvPicPr>
            <a:picLocks noChangeAspect="1"/>
          </p:cNvPicPr>
          <p:nvPr/>
        </p:nvPicPr>
        <p:blipFill>
          <a:blip r:embed="rId4"/>
          <a:srcRect/>
          <a:stretch>
            <a:fillRect/>
          </a:stretch>
        </p:blipFill>
        <p:spPr>
          <a:xfrm rot="486993">
            <a:off x="15921929" y="6663629"/>
            <a:ext cx="1102841" cy="1102841"/>
          </a:xfrm>
          <a:prstGeom prst="rect">
            <a:avLst/>
          </a:prstGeom>
        </p:spPr>
      </p:pic>
      <p:pic>
        <p:nvPicPr>
          <p:cNvPr id="12" name="Picture 12"/>
          <p:cNvPicPr>
            <a:picLocks noChangeAspect="1"/>
          </p:cNvPicPr>
          <p:nvPr/>
        </p:nvPicPr>
        <p:blipFill>
          <a:blip r:embed="rId5"/>
          <a:srcRect/>
          <a:stretch>
            <a:fillRect/>
          </a:stretch>
        </p:blipFill>
        <p:spPr>
          <a:xfrm>
            <a:off x="854213" y="4793835"/>
            <a:ext cx="1688577" cy="1688577"/>
          </a:xfrm>
          <a:prstGeom prst="rect">
            <a:avLst/>
          </a:prstGeom>
        </p:spPr>
      </p:pic>
      <p:pic>
        <p:nvPicPr>
          <p:cNvPr id="13" name="Picture 13"/>
          <p:cNvPicPr>
            <a:picLocks noChangeAspect="1"/>
          </p:cNvPicPr>
          <p:nvPr/>
        </p:nvPicPr>
        <p:blipFill>
          <a:blip r:embed="rId6"/>
          <a:srcRect/>
          <a:stretch>
            <a:fillRect/>
          </a:stretch>
        </p:blipFill>
        <p:spPr>
          <a:xfrm>
            <a:off x="1378632" y="6981486"/>
            <a:ext cx="2618469" cy="3674303"/>
          </a:xfrm>
          <a:prstGeom prst="rect">
            <a:avLst/>
          </a:prstGeom>
        </p:spPr>
      </p:pic>
      <p:pic>
        <p:nvPicPr>
          <p:cNvPr id="14" name="Picture 14"/>
          <p:cNvPicPr>
            <a:picLocks noChangeAspect="1"/>
          </p:cNvPicPr>
          <p:nvPr/>
        </p:nvPicPr>
        <p:blipFill>
          <a:blip r:embed="rId7"/>
          <a:srcRect/>
          <a:stretch>
            <a:fillRect/>
          </a:stretch>
        </p:blipFill>
        <p:spPr>
          <a:xfrm rot="358186">
            <a:off x="14649156" y="7977370"/>
            <a:ext cx="2583790" cy="1960749"/>
          </a:xfrm>
          <a:prstGeom prst="rect">
            <a:avLst/>
          </a:prstGeom>
        </p:spPr>
      </p:pic>
      <p:pic>
        <p:nvPicPr>
          <p:cNvPr id="16" name="Picture 15">
            <a:extLst>
              <a:ext uri="{FF2B5EF4-FFF2-40B4-BE49-F238E27FC236}">
                <a16:creationId xmlns:a16="http://schemas.microsoft.com/office/drawing/2014/main" id="{04B19845-4D49-62F1-815F-8FDF4F340672}"/>
              </a:ext>
            </a:extLst>
          </p:cNvPr>
          <p:cNvPicPr>
            <a:picLocks noChangeAspect="1"/>
          </p:cNvPicPr>
          <p:nvPr/>
        </p:nvPicPr>
        <p:blipFill>
          <a:blip r:embed="rId8"/>
          <a:stretch>
            <a:fillRect/>
          </a:stretch>
        </p:blipFill>
        <p:spPr>
          <a:xfrm>
            <a:off x="4431660" y="1066896"/>
            <a:ext cx="9582107" cy="882078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grpSp>
        <p:nvGrpSpPr>
          <p:cNvPr id="2" name="Group 2"/>
          <p:cNvGrpSpPr/>
          <p:nvPr/>
        </p:nvGrpSpPr>
        <p:grpSpPr>
          <a:xfrm>
            <a:off x="6705600" y="2886837"/>
            <a:ext cx="10379014" cy="3090101"/>
            <a:chOff x="0" y="0"/>
            <a:chExt cx="1922131" cy="1918867"/>
          </a:xfrm>
        </p:grpSpPr>
        <p:sp>
          <p:nvSpPr>
            <p:cNvPr id="3" name="Freeform 3"/>
            <p:cNvSpPr/>
            <p:nvPr/>
          </p:nvSpPr>
          <p:spPr>
            <a:xfrm>
              <a:off x="0" y="0"/>
              <a:ext cx="1922131" cy="1918867"/>
            </a:xfrm>
            <a:custGeom>
              <a:avLst/>
              <a:gdLst/>
              <a:ahLst/>
              <a:cxnLst/>
              <a:rect l="l" t="t" r="r" b="b"/>
              <a:pathLst>
                <a:path w="1922131" h="1918867">
                  <a:moveTo>
                    <a:pt x="20246" y="0"/>
                  </a:moveTo>
                  <a:lnTo>
                    <a:pt x="1901885" y="0"/>
                  </a:lnTo>
                  <a:cubicBezTo>
                    <a:pt x="1913067" y="0"/>
                    <a:pt x="1922131" y="9064"/>
                    <a:pt x="1922131" y="20246"/>
                  </a:cubicBezTo>
                  <a:lnTo>
                    <a:pt x="1922131" y="1898622"/>
                  </a:lnTo>
                  <a:cubicBezTo>
                    <a:pt x="1922131" y="1903991"/>
                    <a:pt x="1919998" y="1909141"/>
                    <a:pt x="1916201" y="1912938"/>
                  </a:cubicBezTo>
                  <a:cubicBezTo>
                    <a:pt x="1912405" y="1916734"/>
                    <a:pt x="1907255" y="1918867"/>
                    <a:pt x="1901885" y="1918867"/>
                  </a:cubicBezTo>
                  <a:lnTo>
                    <a:pt x="20246" y="1918867"/>
                  </a:lnTo>
                  <a:cubicBezTo>
                    <a:pt x="9064" y="1918867"/>
                    <a:pt x="0" y="1909803"/>
                    <a:pt x="0" y="1898622"/>
                  </a:cubicBezTo>
                  <a:lnTo>
                    <a:pt x="0" y="20246"/>
                  </a:lnTo>
                  <a:cubicBezTo>
                    <a:pt x="0" y="9064"/>
                    <a:pt x="9064" y="0"/>
                    <a:pt x="20246" y="0"/>
                  </a:cubicBezTo>
                  <a:close/>
                </a:path>
              </a:pathLst>
            </a:custGeom>
            <a:solidFill>
              <a:srgbClr val="B84C6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a:stretch>
            <a:fillRect/>
          </a:stretch>
        </p:blipFill>
        <p:spPr>
          <a:xfrm>
            <a:off x="6411883" y="7456713"/>
            <a:ext cx="2313209" cy="2928113"/>
          </a:xfrm>
          <a:prstGeom prst="rect">
            <a:avLst/>
          </a:prstGeom>
        </p:spPr>
      </p:pic>
      <p:pic>
        <p:nvPicPr>
          <p:cNvPr id="6" name="Picture 6"/>
          <p:cNvPicPr>
            <a:picLocks noChangeAspect="1"/>
          </p:cNvPicPr>
          <p:nvPr/>
        </p:nvPicPr>
        <p:blipFill>
          <a:blip r:embed="rId3"/>
          <a:srcRect/>
          <a:stretch>
            <a:fillRect/>
          </a:stretch>
        </p:blipFill>
        <p:spPr>
          <a:xfrm>
            <a:off x="1203386" y="766595"/>
            <a:ext cx="3030807" cy="1515404"/>
          </a:xfrm>
          <a:prstGeom prst="rect">
            <a:avLst/>
          </a:prstGeom>
        </p:spPr>
      </p:pic>
      <p:pic>
        <p:nvPicPr>
          <p:cNvPr id="7" name="Picture 7"/>
          <p:cNvPicPr>
            <a:picLocks noChangeAspect="1"/>
          </p:cNvPicPr>
          <p:nvPr/>
        </p:nvPicPr>
        <p:blipFill>
          <a:blip r:embed="rId4"/>
          <a:srcRect/>
          <a:stretch>
            <a:fillRect/>
          </a:stretch>
        </p:blipFill>
        <p:spPr>
          <a:xfrm rot="-429376">
            <a:off x="13627998" y="7265298"/>
            <a:ext cx="1102841" cy="1102841"/>
          </a:xfrm>
          <a:prstGeom prst="rect">
            <a:avLst/>
          </a:prstGeom>
        </p:spPr>
      </p:pic>
      <p:pic>
        <p:nvPicPr>
          <p:cNvPr id="8" name="Picture 8"/>
          <p:cNvPicPr>
            <a:picLocks noChangeAspect="1"/>
          </p:cNvPicPr>
          <p:nvPr/>
        </p:nvPicPr>
        <p:blipFill>
          <a:blip r:embed="rId4"/>
          <a:srcRect/>
          <a:stretch>
            <a:fillRect/>
          </a:stretch>
        </p:blipFill>
        <p:spPr>
          <a:xfrm rot="486993">
            <a:off x="7820096" y="1355200"/>
            <a:ext cx="1102841" cy="1102841"/>
          </a:xfrm>
          <a:prstGeom prst="rect">
            <a:avLst/>
          </a:prstGeom>
        </p:spPr>
      </p:pic>
      <p:sp>
        <p:nvSpPr>
          <p:cNvPr id="9" name="TextBox 9"/>
          <p:cNvSpPr txBox="1"/>
          <p:nvPr/>
        </p:nvSpPr>
        <p:spPr>
          <a:xfrm>
            <a:off x="228600" y="3453263"/>
            <a:ext cx="6934200" cy="2528438"/>
          </a:xfrm>
          <a:prstGeom prst="rect">
            <a:avLst/>
          </a:prstGeom>
        </p:spPr>
        <p:txBody>
          <a:bodyPr wrap="square" lIns="0" tIns="0" rIns="0" bIns="0" rtlCol="0" anchor="t">
            <a:spAutoFit/>
          </a:bodyPr>
          <a:lstStyle/>
          <a:p>
            <a:pPr>
              <a:lnSpc>
                <a:spcPts val="9889"/>
              </a:lnSpc>
            </a:pPr>
            <a:r>
              <a:rPr lang="en-US" sz="10867" dirty="0">
                <a:solidFill>
                  <a:srgbClr val="FFFFFF"/>
                </a:solidFill>
                <a:latin typeface="Showcard Gothic" panose="04020904020102020604" pitchFamily="82" charset="0"/>
              </a:rPr>
              <a:t>Team Members</a:t>
            </a:r>
          </a:p>
        </p:txBody>
      </p:sp>
      <p:sp>
        <p:nvSpPr>
          <p:cNvPr id="17" name="TextBox 16">
            <a:extLst>
              <a:ext uri="{FF2B5EF4-FFF2-40B4-BE49-F238E27FC236}">
                <a16:creationId xmlns:a16="http://schemas.microsoft.com/office/drawing/2014/main" id="{712BAC83-5434-4271-B463-C9FF130CC797}"/>
              </a:ext>
            </a:extLst>
          </p:cNvPr>
          <p:cNvSpPr txBox="1"/>
          <p:nvPr/>
        </p:nvSpPr>
        <p:spPr>
          <a:xfrm flipH="1">
            <a:off x="7086792" y="3437584"/>
            <a:ext cx="9060630" cy="1938992"/>
          </a:xfrm>
          <a:prstGeom prst="rect">
            <a:avLst/>
          </a:prstGeom>
          <a:noFill/>
        </p:spPr>
        <p:txBody>
          <a:bodyPr wrap="square" rtlCol="0">
            <a:spAutoFit/>
          </a:bodyPr>
          <a:lstStyle/>
          <a:p>
            <a:r>
              <a:rPr lang="en-IN" sz="4000" dirty="0" err="1">
                <a:solidFill>
                  <a:schemeClr val="tx1">
                    <a:lumMod val="95000"/>
                    <a:lumOff val="5000"/>
                  </a:schemeClr>
                </a:solidFill>
                <a:latin typeface="Rockwell Condensed" panose="02060603050405020104" pitchFamily="18" charset="0"/>
              </a:rPr>
              <a:t>U.Nishitha</a:t>
            </a:r>
            <a:r>
              <a:rPr lang="en-IN" sz="4000" dirty="0">
                <a:solidFill>
                  <a:schemeClr val="tx1">
                    <a:lumMod val="95000"/>
                    <a:lumOff val="5000"/>
                  </a:schemeClr>
                </a:solidFill>
                <a:latin typeface="Rockwell Condensed" panose="02060603050405020104" pitchFamily="18" charset="0"/>
              </a:rPr>
              <a:t>                  – BL.EN.U4CSE20187</a:t>
            </a:r>
          </a:p>
          <a:p>
            <a:r>
              <a:rPr lang="en-IN" sz="4000" dirty="0" err="1">
                <a:solidFill>
                  <a:schemeClr val="tx1">
                    <a:lumMod val="95000"/>
                    <a:lumOff val="5000"/>
                  </a:schemeClr>
                </a:solidFill>
                <a:latin typeface="Rockwell Condensed" panose="02060603050405020104" pitchFamily="18" charset="0"/>
              </a:rPr>
              <a:t>Revanth</a:t>
            </a:r>
            <a:r>
              <a:rPr lang="en-IN" sz="4000" dirty="0">
                <a:solidFill>
                  <a:schemeClr val="tx1">
                    <a:lumMod val="95000"/>
                    <a:lumOff val="5000"/>
                  </a:schemeClr>
                </a:solidFill>
                <a:latin typeface="Rockwell Condensed" panose="02060603050405020104" pitchFamily="18" charset="0"/>
              </a:rPr>
              <a:t> </a:t>
            </a:r>
            <a:r>
              <a:rPr lang="en-IN" sz="4000" dirty="0" err="1">
                <a:solidFill>
                  <a:schemeClr val="tx1">
                    <a:lumMod val="95000"/>
                    <a:lumOff val="5000"/>
                  </a:schemeClr>
                </a:solidFill>
                <a:latin typeface="Rockwell Condensed" panose="02060603050405020104" pitchFamily="18" charset="0"/>
              </a:rPr>
              <a:t>Kandimalla</a:t>
            </a:r>
            <a:r>
              <a:rPr lang="en-IN" sz="4000" dirty="0">
                <a:solidFill>
                  <a:schemeClr val="tx1">
                    <a:lumMod val="95000"/>
                    <a:lumOff val="5000"/>
                  </a:schemeClr>
                </a:solidFill>
                <a:latin typeface="Rockwell Condensed" panose="02060603050405020104" pitchFamily="18" charset="0"/>
              </a:rPr>
              <a:t>         – BL.EN.U4CSE20067</a:t>
            </a:r>
          </a:p>
          <a:p>
            <a:r>
              <a:rPr lang="en-IN" sz="4000" dirty="0" err="1">
                <a:solidFill>
                  <a:schemeClr val="tx1">
                    <a:lumMod val="95000"/>
                    <a:lumOff val="5000"/>
                  </a:schemeClr>
                </a:solidFill>
                <a:latin typeface="Rockwell Condensed" panose="02060603050405020104" pitchFamily="18" charset="0"/>
              </a:rPr>
              <a:t>M.Mourya</a:t>
            </a:r>
            <a:r>
              <a:rPr lang="en-IN" sz="4000" dirty="0">
                <a:solidFill>
                  <a:schemeClr val="tx1">
                    <a:lumMod val="95000"/>
                    <a:lumOff val="5000"/>
                  </a:schemeClr>
                </a:solidFill>
                <a:latin typeface="Rockwell Condensed" panose="02060603050405020104" pitchFamily="18" charset="0"/>
              </a:rPr>
              <a:t> Vardhan Reddy 	 – BL.EN.U4CSE20103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84C65"/>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srcRect/>
          <a:stretch>
            <a:fillRect/>
          </a:stretch>
        </p:blipFill>
        <p:spPr>
          <a:xfrm>
            <a:off x="473586" y="389790"/>
            <a:ext cx="4071734" cy="3841432"/>
          </a:xfrm>
          <a:prstGeom prst="rect">
            <a:avLst/>
          </a:prstGeom>
        </p:spPr>
      </p:pic>
      <p:pic>
        <p:nvPicPr>
          <p:cNvPr id="9" name="Picture 9"/>
          <p:cNvPicPr>
            <a:picLocks noChangeAspect="1"/>
          </p:cNvPicPr>
          <p:nvPr/>
        </p:nvPicPr>
        <p:blipFill>
          <a:blip r:embed="rId3"/>
          <a:srcRect/>
          <a:stretch>
            <a:fillRect/>
          </a:stretch>
        </p:blipFill>
        <p:spPr>
          <a:xfrm>
            <a:off x="14020800" y="266700"/>
            <a:ext cx="4522373" cy="4522373"/>
          </a:xfrm>
          <a:prstGeom prst="rect">
            <a:avLst/>
          </a:prstGeom>
        </p:spPr>
      </p:pic>
      <p:pic>
        <p:nvPicPr>
          <p:cNvPr id="10" name="Picture 10"/>
          <p:cNvPicPr>
            <a:picLocks noChangeAspect="1"/>
          </p:cNvPicPr>
          <p:nvPr/>
        </p:nvPicPr>
        <p:blipFill>
          <a:blip r:embed="rId4"/>
          <a:srcRect/>
          <a:stretch>
            <a:fillRect/>
          </a:stretch>
        </p:blipFill>
        <p:spPr>
          <a:xfrm rot="-429376">
            <a:off x="3211382" y="6237447"/>
            <a:ext cx="1102841" cy="1102841"/>
          </a:xfrm>
          <a:prstGeom prst="rect">
            <a:avLst/>
          </a:prstGeom>
        </p:spPr>
      </p:pic>
      <p:pic>
        <p:nvPicPr>
          <p:cNvPr id="11" name="Picture 11"/>
          <p:cNvPicPr>
            <a:picLocks noChangeAspect="1"/>
          </p:cNvPicPr>
          <p:nvPr/>
        </p:nvPicPr>
        <p:blipFill>
          <a:blip r:embed="rId4"/>
          <a:srcRect/>
          <a:stretch>
            <a:fillRect/>
          </a:stretch>
        </p:blipFill>
        <p:spPr>
          <a:xfrm rot="486993">
            <a:off x="15921929" y="6663629"/>
            <a:ext cx="1102841" cy="1102841"/>
          </a:xfrm>
          <a:prstGeom prst="rect">
            <a:avLst/>
          </a:prstGeom>
        </p:spPr>
      </p:pic>
      <p:pic>
        <p:nvPicPr>
          <p:cNvPr id="12" name="Picture 12"/>
          <p:cNvPicPr>
            <a:picLocks noChangeAspect="1"/>
          </p:cNvPicPr>
          <p:nvPr/>
        </p:nvPicPr>
        <p:blipFill>
          <a:blip r:embed="rId5"/>
          <a:srcRect/>
          <a:stretch>
            <a:fillRect/>
          </a:stretch>
        </p:blipFill>
        <p:spPr>
          <a:xfrm>
            <a:off x="854213" y="4793835"/>
            <a:ext cx="1688577" cy="1688577"/>
          </a:xfrm>
          <a:prstGeom prst="rect">
            <a:avLst/>
          </a:prstGeom>
        </p:spPr>
      </p:pic>
      <p:pic>
        <p:nvPicPr>
          <p:cNvPr id="13" name="Picture 13"/>
          <p:cNvPicPr>
            <a:picLocks noChangeAspect="1"/>
          </p:cNvPicPr>
          <p:nvPr/>
        </p:nvPicPr>
        <p:blipFill>
          <a:blip r:embed="rId6"/>
          <a:srcRect/>
          <a:stretch>
            <a:fillRect/>
          </a:stretch>
        </p:blipFill>
        <p:spPr>
          <a:xfrm>
            <a:off x="1378632" y="6981486"/>
            <a:ext cx="2618469" cy="3674303"/>
          </a:xfrm>
          <a:prstGeom prst="rect">
            <a:avLst/>
          </a:prstGeom>
        </p:spPr>
      </p:pic>
      <p:pic>
        <p:nvPicPr>
          <p:cNvPr id="14" name="Picture 14"/>
          <p:cNvPicPr>
            <a:picLocks noChangeAspect="1"/>
          </p:cNvPicPr>
          <p:nvPr/>
        </p:nvPicPr>
        <p:blipFill>
          <a:blip r:embed="rId7"/>
          <a:srcRect/>
          <a:stretch>
            <a:fillRect/>
          </a:stretch>
        </p:blipFill>
        <p:spPr>
          <a:xfrm rot="358186">
            <a:off x="14649156" y="7977370"/>
            <a:ext cx="2583790" cy="1960749"/>
          </a:xfrm>
          <a:prstGeom prst="rect">
            <a:avLst/>
          </a:prstGeom>
        </p:spPr>
      </p:pic>
      <p:pic>
        <p:nvPicPr>
          <p:cNvPr id="3" name="Picture 2">
            <a:extLst>
              <a:ext uri="{FF2B5EF4-FFF2-40B4-BE49-F238E27FC236}">
                <a16:creationId xmlns:a16="http://schemas.microsoft.com/office/drawing/2014/main" id="{E664EEA1-F549-9B14-CC4E-DCB105152924}"/>
              </a:ext>
            </a:extLst>
          </p:cNvPr>
          <p:cNvPicPr>
            <a:picLocks noChangeAspect="1"/>
          </p:cNvPicPr>
          <p:nvPr/>
        </p:nvPicPr>
        <p:blipFill>
          <a:blip r:embed="rId8"/>
          <a:stretch>
            <a:fillRect/>
          </a:stretch>
        </p:blipFill>
        <p:spPr>
          <a:xfrm>
            <a:off x="4625448" y="389790"/>
            <a:ext cx="9315223" cy="9067800"/>
          </a:xfrm>
          <a:prstGeom prst="rect">
            <a:avLst/>
          </a:prstGeom>
        </p:spPr>
      </p:pic>
    </p:spTree>
    <p:extLst>
      <p:ext uri="{BB962C8B-B14F-4D97-AF65-F5344CB8AC3E}">
        <p14:creationId xmlns:p14="http://schemas.microsoft.com/office/powerpoint/2010/main" val="3314489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grpSp>
        <p:nvGrpSpPr>
          <p:cNvPr id="2" name="Group 2"/>
          <p:cNvGrpSpPr/>
          <p:nvPr/>
        </p:nvGrpSpPr>
        <p:grpSpPr>
          <a:xfrm>
            <a:off x="651780" y="2686537"/>
            <a:ext cx="16124071" cy="13169460"/>
            <a:chOff x="0" y="-38100"/>
            <a:chExt cx="1089433" cy="850900"/>
          </a:xfrm>
        </p:grpSpPr>
        <p:sp>
          <p:nvSpPr>
            <p:cNvPr id="3" name="Freeform 3"/>
            <p:cNvSpPr/>
            <p:nvPr/>
          </p:nvSpPr>
          <p:spPr>
            <a:xfrm>
              <a:off x="0" y="977"/>
              <a:ext cx="1089433" cy="248110"/>
            </a:xfrm>
            <a:custGeom>
              <a:avLst/>
              <a:gdLst/>
              <a:ahLst/>
              <a:cxnLst/>
              <a:rect l="l" t="t" r="r" b="b"/>
              <a:pathLst>
                <a:path w="1089433" h="249087">
                  <a:moveTo>
                    <a:pt x="49096" y="0"/>
                  </a:moveTo>
                  <a:lnTo>
                    <a:pt x="1040337" y="0"/>
                  </a:lnTo>
                  <a:cubicBezTo>
                    <a:pt x="1067452" y="0"/>
                    <a:pt x="1089433" y="21981"/>
                    <a:pt x="1089433" y="49096"/>
                  </a:cubicBezTo>
                  <a:lnTo>
                    <a:pt x="1089433" y="199991"/>
                  </a:lnTo>
                  <a:cubicBezTo>
                    <a:pt x="1089433" y="227106"/>
                    <a:pt x="1067452" y="249087"/>
                    <a:pt x="1040337" y="249087"/>
                  </a:cubicBezTo>
                  <a:lnTo>
                    <a:pt x="49096" y="249087"/>
                  </a:lnTo>
                  <a:cubicBezTo>
                    <a:pt x="36075" y="249087"/>
                    <a:pt x="23587" y="243914"/>
                    <a:pt x="14380" y="234707"/>
                  </a:cubicBezTo>
                  <a:cubicBezTo>
                    <a:pt x="5173" y="225500"/>
                    <a:pt x="0" y="213012"/>
                    <a:pt x="0" y="199991"/>
                  </a:cubicBezTo>
                  <a:lnTo>
                    <a:pt x="0" y="49096"/>
                  </a:lnTo>
                  <a:cubicBezTo>
                    <a:pt x="0" y="21981"/>
                    <a:pt x="21981" y="0"/>
                    <a:pt x="49096" y="0"/>
                  </a:cubicBezTo>
                  <a:close/>
                </a:path>
              </a:pathLst>
            </a:custGeom>
            <a:solidFill>
              <a:srgbClr val="B84C65"/>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flipH="1">
            <a:off x="7425970" y="9256791"/>
            <a:ext cx="1608153" cy="733903"/>
          </a:xfrm>
          <a:custGeom>
            <a:avLst/>
            <a:gdLst/>
            <a:ahLst/>
            <a:cxnLst/>
            <a:rect l="l" t="t" r="r" b="b"/>
            <a:pathLst>
              <a:path w="1608153" h="733903">
                <a:moveTo>
                  <a:pt x="1608154" y="0"/>
                </a:moveTo>
                <a:lnTo>
                  <a:pt x="0" y="0"/>
                </a:lnTo>
                <a:lnTo>
                  <a:pt x="0" y="733903"/>
                </a:lnTo>
                <a:lnTo>
                  <a:pt x="1608154" y="733903"/>
                </a:lnTo>
                <a:lnTo>
                  <a:pt x="160815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a:off x="15066202" y="561500"/>
            <a:ext cx="2894935" cy="2731194"/>
          </a:xfrm>
          <a:prstGeom prst="rect">
            <a:avLst/>
          </a:prstGeom>
        </p:spPr>
      </p:pic>
      <p:pic>
        <p:nvPicPr>
          <p:cNvPr id="7" name="Picture 7"/>
          <p:cNvPicPr>
            <a:picLocks noChangeAspect="1"/>
          </p:cNvPicPr>
          <p:nvPr/>
        </p:nvPicPr>
        <p:blipFill>
          <a:blip r:embed="rId5"/>
          <a:srcRect/>
          <a:stretch>
            <a:fillRect/>
          </a:stretch>
        </p:blipFill>
        <p:spPr>
          <a:xfrm>
            <a:off x="331626" y="8249606"/>
            <a:ext cx="1795669" cy="2037394"/>
          </a:xfrm>
          <a:prstGeom prst="rect">
            <a:avLst/>
          </a:prstGeom>
        </p:spPr>
      </p:pic>
      <p:sp>
        <p:nvSpPr>
          <p:cNvPr id="9" name="TextBox 9"/>
          <p:cNvSpPr txBox="1"/>
          <p:nvPr/>
        </p:nvSpPr>
        <p:spPr>
          <a:xfrm>
            <a:off x="7696126" y="2225539"/>
            <a:ext cx="4724474" cy="499111"/>
          </a:xfrm>
          <a:prstGeom prst="rect">
            <a:avLst/>
          </a:prstGeom>
        </p:spPr>
        <p:txBody>
          <a:bodyPr wrap="square" lIns="0" tIns="0" rIns="0" bIns="0" rtlCol="0" anchor="t">
            <a:spAutoFit/>
          </a:bodyPr>
          <a:lstStyle/>
          <a:p>
            <a:pPr marL="0" marR="0" lvl="0" indent="0" algn="ctr" defTabSz="914400" rtl="0" eaLnBrk="1" fontAlgn="auto" latinLnBrk="0" hangingPunct="1">
              <a:lnSpc>
                <a:spcPts val="3501"/>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Telegraf Bold"/>
              <a:ea typeface="+mn-ea"/>
              <a:cs typeface="+mn-cs"/>
            </a:endParaRPr>
          </a:p>
        </p:txBody>
      </p:sp>
      <p:pic>
        <p:nvPicPr>
          <p:cNvPr id="10" name="Picture 10"/>
          <p:cNvPicPr>
            <a:picLocks noChangeAspect="1"/>
          </p:cNvPicPr>
          <p:nvPr/>
        </p:nvPicPr>
        <p:blipFill>
          <a:blip r:embed="rId6"/>
          <a:srcRect/>
          <a:stretch>
            <a:fillRect/>
          </a:stretch>
        </p:blipFill>
        <p:spPr>
          <a:xfrm>
            <a:off x="13152444" y="7698042"/>
            <a:ext cx="3265419" cy="2073541"/>
          </a:xfrm>
          <a:prstGeom prst="rect">
            <a:avLst/>
          </a:prstGeom>
        </p:spPr>
      </p:pic>
      <p:pic>
        <p:nvPicPr>
          <p:cNvPr id="11" name="Picture 11"/>
          <p:cNvPicPr>
            <a:picLocks noChangeAspect="1"/>
          </p:cNvPicPr>
          <p:nvPr/>
        </p:nvPicPr>
        <p:blipFill>
          <a:blip r:embed="rId7"/>
          <a:srcRect/>
          <a:stretch>
            <a:fillRect/>
          </a:stretch>
        </p:blipFill>
        <p:spPr>
          <a:xfrm>
            <a:off x="1173329" y="1202948"/>
            <a:ext cx="2187631" cy="928593"/>
          </a:xfrm>
          <a:prstGeom prst="rect">
            <a:avLst/>
          </a:prstGeom>
        </p:spPr>
      </p:pic>
      <p:pic>
        <p:nvPicPr>
          <p:cNvPr id="17" name="Picture 16">
            <a:extLst>
              <a:ext uri="{FF2B5EF4-FFF2-40B4-BE49-F238E27FC236}">
                <a16:creationId xmlns:a16="http://schemas.microsoft.com/office/drawing/2014/main" id="{7924AE59-6F88-0DA5-FCD4-5C96BB8C845E}"/>
              </a:ext>
            </a:extLst>
          </p:cNvPr>
          <p:cNvPicPr>
            <a:picLocks noChangeAspect="1"/>
          </p:cNvPicPr>
          <p:nvPr/>
        </p:nvPicPr>
        <p:blipFill>
          <a:blip r:embed="rId8"/>
          <a:stretch>
            <a:fillRect/>
          </a:stretch>
        </p:blipFill>
        <p:spPr>
          <a:xfrm>
            <a:off x="6285931" y="512965"/>
            <a:ext cx="4907261" cy="2308558"/>
          </a:xfrm>
          <a:prstGeom prst="rect">
            <a:avLst/>
          </a:prstGeom>
        </p:spPr>
      </p:pic>
      <p:sp>
        <p:nvSpPr>
          <p:cNvPr id="14" name="TextBox 13">
            <a:extLst>
              <a:ext uri="{FF2B5EF4-FFF2-40B4-BE49-F238E27FC236}">
                <a16:creationId xmlns:a16="http://schemas.microsoft.com/office/drawing/2014/main" id="{AD54504A-B60B-C44A-3F1A-71EA87B6D86B}"/>
              </a:ext>
            </a:extLst>
          </p:cNvPr>
          <p:cNvSpPr txBox="1"/>
          <p:nvPr/>
        </p:nvSpPr>
        <p:spPr>
          <a:xfrm>
            <a:off x="1066800" y="3631471"/>
            <a:ext cx="15011400" cy="3416320"/>
          </a:xfrm>
          <a:prstGeom prst="rect">
            <a:avLst/>
          </a:prstGeom>
          <a:noFill/>
        </p:spPr>
        <p:txBody>
          <a:bodyPr wrap="square" rtlCol="0">
            <a:spAutoFit/>
          </a:bodyPr>
          <a:lstStyle/>
          <a:p>
            <a:r>
              <a:rPr lang="en-IN" sz="3600" dirty="0"/>
              <a:t>Deep learning models worked quite well and they were able to handle, pre-process the data, and classify the patients as high and low classes. The patients who were classified as high needed to refer the doctors as soon as possible. By using the Naïve-Bayes classifier for the classification of data, Early stop for regularization, and ADAM as an optimizer we obtained an accuracy of 85% after testing it with the dataset.</a:t>
            </a:r>
          </a:p>
        </p:txBody>
      </p:sp>
      <p:pic>
        <p:nvPicPr>
          <p:cNvPr id="16" name="Picture 15">
            <a:extLst>
              <a:ext uri="{FF2B5EF4-FFF2-40B4-BE49-F238E27FC236}">
                <a16:creationId xmlns:a16="http://schemas.microsoft.com/office/drawing/2014/main" id="{249C439A-0EE0-4067-BB0F-EC04A0C79581}"/>
              </a:ext>
            </a:extLst>
          </p:cNvPr>
          <p:cNvPicPr>
            <a:picLocks noChangeAspect="1"/>
          </p:cNvPicPr>
          <p:nvPr/>
        </p:nvPicPr>
        <p:blipFill>
          <a:blip r:embed="rId9"/>
          <a:stretch>
            <a:fillRect/>
          </a:stretch>
        </p:blipFill>
        <p:spPr>
          <a:xfrm>
            <a:off x="6452104" y="6660380"/>
            <a:ext cx="4240792" cy="3379798"/>
          </a:xfrm>
          <a:prstGeom prst="rect">
            <a:avLst/>
          </a:prstGeom>
        </p:spPr>
      </p:pic>
      <p:sp>
        <p:nvSpPr>
          <p:cNvPr id="18" name="TextBox 17">
            <a:extLst>
              <a:ext uri="{FF2B5EF4-FFF2-40B4-BE49-F238E27FC236}">
                <a16:creationId xmlns:a16="http://schemas.microsoft.com/office/drawing/2014/main" id="{0EDFD745-AB15-DBF0-74A2-8348DA21EF1B}"/>
              </a:ext>
            </a:extLst>
          </p:cNvPr>
          <p:cNvSpPr txBox="1"/>
          <p:nvPr/>
        </p:nvSpPr>
        <p:spPr>
          <a:xfrm>
            <a:off x="866348" y="2355351"/>
            <a:ext cx="5800324" cy="1015663"/>
          </a:xfrm>
          <a:prstGeom prst="rect">
            <a:avLst/>
          </a:prstGeom>
          <a:noFill/>
        </p:spPr>
        <p:txBody>
          <a:bodyPr wrap="square" rtlCol="0">
            <a:spAutoFit/>
          </a:bodyPr>
          <a:lstStyle/>
          <a:p>
            <a:r>
              <a:rPr lang="en-US" sz="6000" b="1" dirty="0">
                <a:solidFill>
                  <a:schemeClr val="bg1"/>
                </a:solidFill>
                <a:latin typeface="Showcard Gothic" panose="04020904020102020604" pitchFamily="82" charset="0"/>
              </a:rPr>
              <a:t>Conclusion</a:t>
            </a:r>
            <a:endParaRPr lang="en-IN" sz="6000" b="1" dirty="0">
              <a:solidFill>
                <a:schemeClr val="bg1"/>
              </a:solidFill>
              <a:latin typeface="Showcard Gothic" panose="04020904020102020604" pitchFamily="82" charset="0"/>
            </a:endParaRPr>
          </a:p>
        </p:txBody>
      </p:sp>
    </p:spTree>
    <p:extLst>
      <p:ext uri="{BB962C8B-B14F-4D97-AF65-F5344CB8AC3E}">
        <p14:creationId xmlns:p14="http://schemas.microsoft.com/office/powerpoint/2010/main" val="2935047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a:off x="1081977" y="7224627"/>
            <a:ext cx="2894935" cy="2731194"/>
          </a:xfrm>
          <a:prstGeom prst="rect">
            <a:avLst/>
          </a:prstGeom>
        </p:spPr>
      </p:pic>
      <p:pic>
        <p:nvPicPr>
          <p:cNvPr id="7" name="Picture 7"/>
          <p:cNvPicPr>
            <a:picLocks noChangeAspect="1"/>
          </p:cNvPicPr>
          <p:nvPr/>
        </p:nvPicPr>
        <p:blipFill>
          <a:blip r:embed="rId3"/>
          <a:srcRect/>
          <a:stretch>
            <a:fillRect/>
          </a:stretch>
        </p:blipFill>
        <p:spPr>
          <a:xfrm>
            <a:off x="14478000" y="6088383"/>
            <a:ext cx="3408589" cy="3867438"/>
          </a:xfrm>
          <a:prstGeom prst="rect">
            <a:avLst/>
          </a:prstGeom>
        </p:spPr>
      </p:pic>
      <p:sp>
        <p:nvSpPr>
          <p:cNvPr id="9" name="TextBox 9"/>
          <p:cNvSpPr txBox="1"/>
          <p:nvPr/>
        </p:nvSpPr>
        <p:spPr>
          <a:xfrm>
            <a:off x="7696126" y="2225539"/>
            <a:ext cx="4724474" cy="499111"/>
          </a:xfrm>
          <a:prstGeom prst="rect">
            <a:avLst/>
          </a:prstGeom>
        </p:spPr>
        <p:txBody>
          <a:bodyPr wrap="square" lIns="0" tIns="0" rIns="0" bIns="0" rtlCol="0" anchor="t">
            <a:spAutoFit/>
          </a:bodyPr>
          <a:lstStyle/>
          <a:p>
            <a:pPr marL="0" marR="0" lvl="0" indent="0" algn="ctr" defTabSz="914400" rtl="0" eaLnBrk="1" fontAlgn="auto" latinLnBrk="0" hangingPunct="1">
              <a:lnSpc>
                <a:spcPts val="3501"/>
              </a:lnSpc>
              <a:spcBef>
                <a:spcPct val="0"/>
              </a:spcBef>
              <a:spcAft>
                <a:spcPts val="0"/>
              </a:spcAft>
              <a:buClrTx/>
              <a:buSzTx/>
              <a:buFontTx/>
              <a:buNone/>
              <a:tabLst/>
              <a:defRPr/>
            </a:pPr>
            <a:endParaRPr kumimoji="0" lang="en-US" sz="4800" b="0" i="0" u="none" strike="noStrike" kern="1200" cap="none" spc="0" normalizeH="0" baseline="0" noProof="0" dirty="0">
              <a:ln>
                <a:noFill/>
              </a:ln>
              <a:solidFill>
                <a:prstClr val="black">
                  <a:lumMod val="85000"/>
                  <a:lumOff val="15000"/>
                </a:prstClr>
              </a:solidFill>
              <a:effectLst/>
              <a:uLnTx/>
              <a:uFillTx/>
              <a:latin typeface="Telegraf Bold"/>
              <a:ea typeface="+mn-ea"/>
              <a:cs typeface="+mn-cs"/>
            </a:endParaRPr>
          </a:p>
        </p:txBody>
      </p:sp>
      <p:pic>
        <p:nvPicPr>
          <p:cNvPr id="10" name="Picture 10"/>
          <p:cNvPicPr>
            <a:picLocks noChangeAspect="1"/>
          </p:cNvPicPr>
          <p:nvPr/>
        </p:nvPicPr>
        <p:blipFill>
          <a:blip r:embed="rId4"/>
          <a:srcRect/>
          <a:stretch>
            <a:fillRect/>
          </a:stretch>
        </p:blipFill>
        <p:spPr>
          <a:xfrm>
            <a:off x="7086600" y="296306"/>
            <a:ext cx="3265419" cy="2073541"/>
          </a:xfrm>
          <a:prstGeom prst="rect">
            <a:avLst/>
          </a:prstGeom>
        </p:spPr>
      </p:pic>
      <p:pic>
        <p:nvPicPr>
          <p:cNvPr id="11" name="Picture 11"/>
          <p:cNvPicPr>
            <a:picLocks noChangeAspect="1"/>
          </p:cNvPicPr>
          <p:nvPr/>
        </p:nvPicPr>
        <p:blipFill>
          <a:blip r:embed="rId5"/>
          <a:srcRect/>
          <a:stretch>
            <a:fillRect/>
          </a:stretch>
        </p:blipFill>
        <p:spPr>
          <a:xfrm>
            <a:off x="1173329" y="1202948"/>
            <a:ext cx="2187631" cy="928593"/>
          </a:xfrm>
          <a:prstGeom prst="rect">
            <a:avLst/>
          </a:prstGeom>
        </p:spPr>
      </p:pic>
      <p:pic>
        <p:nvPicPr>
          <p:cNvPr id="17" name="Picture 16">
            <a:extLst>
              <a:ext uri="{FF2B5EF4-FFF2-40B4-BE49-F238E27FC236}">
                <a16:creationId xmlns:a16="http://schemas.microsoft.com/office/drawing/2014/main" id="{7924AE59-6F88-0DA5-FCD4-5C96BB8C845E}"/>
              </a:ext>
            </a:extLst>
          </p:cNvPr>
          <p:cNvPicPr>
            <a:picLocks noChangeAspect="1"/>
          </p:cNvPicPr>
          <p:nvPr/>
        </p:nvPicPr>
        <p:blipFill>
          <a:blip r:embed="rId6"/>
          <a:stretch>
            <a:fillRect/>
          </a:stretch>
        </p:blipFill>
        <p:spPr>
          <a:xfrm>
            <a:off x="8077200" y="7177053"/>
            <a:ext cx="4907261" cy="2308558"/>
          </a:xfrm>
          <a:prstGeom prst="rect">
            <a:avLst/>
          </a:prstGeom>
        </p:spPr>
      </p:pic>
      <p:pic>
        <p:nvPicPr>
          <p:cNvPr id="8" name="Picture 7">
            <a:extLst>
              <a:ext uri="{FF2B5EF4-FFF2-40B4-BE49-F238E27FC236}">
                <a16:creationId xmlns:a16="http://schemas.microsoft.com/office/drawing/2014/main" id="{1CCD707B-2A35-8A7D-DAAD-484B2F591EF5}"/>
              </a:ext>
            </a:extLst>
          </p:cNvPr>
          <p:cNvPicPr>
            <a:picLocks noChangeAspect="1"/>
          </p:cNvPicPr>
          <p:nvPr/>
        </p:nvPicPr>
        <p:blipFill>
          <a:blip r:embed="rId7"/>
          <a:srcRect/>
          <a:stretch>
            <a:fillRect/>
          </a:stretch>
        </p:blipFill>
        <p:spPr>
          <a:xfrm rot="21085595">
            <a:off x="789784" y="2426338"/>
            <a:ext cx="16230600" cy="3976497"/>
          </a:xfrm>
          <a:prstGeom prst="rect">
            <a:avLst/>
          </a:prstGeom>
        </p:spPr>
      </p:pic>
      <p:pic>
        <p:nvPicPr>
          <p:cNvPr id="13" name="Picture 10">
            <a:extLst>
              <a:ext uri="{FF2B5EF4-FFF2-40B4-BE49-F238E27FC236}">
                <a16:creationId xmlns:a16="http://schemas.microsoft.com/office/drawing/2014/main" id="{9C269D48-D468-3820-B4CD-C22921118761}"/>
              </a:ext>
            </a:extLst>
          </p:cNvPr>
          <p:cNvPicPr>
            <a:picLocks noChangeAspect="1"/>
          </p:cNvPicPr>
          <p:nvPr/>
        </p:nvPicPr>
        <p:blipFill>
          <a:blip r:embed="rId8"/>
          <a:srcRect/>
          <a:stretch>
            <a:fillRect/>
          </a:stretch>
        </p:blipFill>
        <p:spPr>
          <a:xfrm rot="-429376">
            <a:off x="5747975" y="8337422"/>
            <a:ext cx="1102841" cy="1102841"/>
          </a:xfrm>
          <a:prstGeom prst="rect">
            <a:avLst/>
          </a:prstGeom>
        </p:spPr>
      </p:pic>
      <p:pic>
        <p:nvPicPr>
          <p:cNvPr id="14" name="Picture 10">
            <a:extLst>
              <a:ext uri="{FF2B5EF4-FFF2-40B4-BE49-F238E27FC236}">
                <a16:creationId xmlns:a16="http://schemas.microsoft.com/office/drawing/2014/main" id="{D17E5915-5884-9C75-BA23-16A97F836B93}"/>
              </a:ext>
            </a:extLst>
          </p:cNvPr>
          <p:cNvPicPr>
            <a:picLocks noChangeAspect="1"/>
          </p:cNvPicPr>
          <p:nvPr/>
        </p:nvPicPr>
        <p:blipFill>
          <a:blip r:embed="rId8"/>
          <a:srcRect/>
          <a:stretch>
            <a:fillRect/>
          </a:stretch>
        </p:blipFill>
        <p:spPr>
          <a:xfrm rot="-429376">
            <a:off x="12621822" y="351178"/>
            <a:ext cx="1102841" cy="1102841"/>
          </a:xfrm>
          <a:prstGeom prst="rect">
            <a:avLst/>
          </a:prstGeom>
        </p:spPr>
      </p:pic>
      <p:pic>
        <p:nvPicPr>
          <p:cNvPr id="15" name="Picture 10">
            <a:extLst>
              <a:ext uri="{FF2B5EF4-FFF2-40B4-BE49-F238E27FC236}">
                <a16:creationId xmlns:a16="http://schemas.microsoft.com/office/drawing/2014/main" id="{B486F3FE-0C00-F9F2-B054-D0BF5A184E14}"/>
              </a:ext>
            </a:extLst>
          </p:cNvPr>
          <p:cNvPicPr>
            <a:picLocks noChangeAspect="1"/>
          </p:cNvPicPr>
          <p:nvPr/>
        </p:nvPicPr>
        <p:blipFill>
          <a:blip r:embed="rId8"/>
          <a:srcRect/>
          <a:stretch>
            <a:fillRect/>
          </a:stretch>
        </p:blipFill>
        <p:spPr>
          <a:xfrm rot="-429376">
            <a:off x="13275739" y="5816627"/>
            <a:ext cx="1102841" cy="1102841"/>
          </a:xfrm>
          <a:prstGeom prst="rect">
            <a:avLst/>
          </a:prstGeom>
        </p:spPr>
      </p:pic>
      <p:pic>
        <p:nvPicPr>
          <p:cNvPr id="18" name="Picture 10">
            <a:extLst>
              <a:ext uri="{FF2B5EF4-FFF2-40B4-BE49-F238E27FC236}">
                <a16:creationId xmlns:a16="http://schemas.microsoft.com/office/drawing/2014/main" id="{40A5CC03-37B4-4B0D-AB2A-E1BBAE9BBF8C}"/>
              </a:ext>
            </a:extLst>
          </p:cNvPr>
          <p:cNvPicPr>
            <a:picLocks noChangeAspect="1"/>
          </p:cNvPicPr>
          <p:nvPr/>
        </p:nvPicPr>
        <p:blipFill>
          <a:blip r:embed="rId8"/>
          <a:srcRect/>
          <a:stretch>
            <a:fillRect/>
          </a:stretch>
        </p:blipFill>
        <p:spPr>
          <a:xfrm rot="-429376">
            <a:off x="4466599" y="1731642"/>
            <a:ext cx="1102841" cy="1102841"/>
          </a:xfrm>
          <a:prstGeom prst="rect">
            <a:avLst/>
          </a:prstGeom>
        </p:spPr>
      </p:pic>
    </p:spTree>
    <p:extLst>
      <p:ext uri="{BB962C8B-B14F-4D97-AF65-F5344CB8AC3E}">
        <p14:creationId xmlns:p14="http://schemas.microsoft.com/office/powerpoint/2010/main" val="2311820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4C65"/>
        </a:solidFill>
        <a:effectLst/>
      </p:bgPr>
    </p:bg>
    <p:spTree>
      <p:nvGrpSpPr>
        <p:cNvPr id="1" name=""/>
        <p:cNvGrpSpPr/>
        <p:nvPr/>
      </p:nvGrpSpPr>
      <p:grpSpPr>
        <a:xfrm>
          <a:off x="0" y="0"/>
          <a:ext cx="0" cy="0"/>
          <a:chOff x="0" y="0"/>
          <a:chExt cx="0" cy="0"/>
        </a:xfrm>
      </p:grpSpPr>
      <p:grpSp>
        <p:nvGrpSpPr>
          <p:cNvPr id="2" name="Group 2"/>
          <p:cNvGrpSpPr/>
          <p:nvPr/>
        </p:nvGrpSpPr>
        <p:grpSpPr>
          <a:xfrm>
            <a:off x="2957360" y="2730441"/>
            <a:ext cx="10762395" cy="3821018"/>
            <a:chOff x="-749871" y="-133767"/>
            <a:chExt cx="14349860" cy="5094689"/>
          </a:xfrm>
        </p:grpSpPr>
        <p:sp>
          <p:nvSpPr>
            <p:cNvPr id="3" name="TextBox 3"/>
            <p:cNvSpPr txBox="1"/>
            <p:nvPr/>
          </p:nvSpPr>
          <p:spPr>
            <a:xfrm>
              <a:off x="-749871" y="1438591"/>
              <a:ext cx="14349860" cy="3522331"/>
            </a:xfrm>
            <a:prstGeom prst="rect">
              <a:avLst/>
            </a:prstGeom>
          </p:spPr>
          <p:txBody>
            <a:bodyPr lIns="0" tIns="0" rIns="0" bIns="0" rtlCol="0" anchor="t">
              <a:spAutoFit/>
            </a:bodyPr>
            <a:lstStyle/>
            <a:p>
              <a:pPr marL="0" marR="0" lvl="0" indent="0" algn="ctr" defTabSz="914400" rtl="0" eaLnBrk="1" fontAlgn="auto" latinLnBrk="0" hangingPunct="1">
                <a:lnSpc>
                  <a:spcPts val="10335"/>
                </a:lnSpc>
                <a:spcBef>
                  <a:spcPts val="0"/>
                </a:spcBef>
                <a:spcAft>
                  <a:spcPts val="0"/>
                </a:spcAft>
                <a:buClrTx/>
                <a:buSzTx/>
                <a:buFontTx/>
                <a:buNone/>
                <a:tabLst/>
                <a:defRPr/>
              </a:pPr>
              <a:r>
                <a:rPr kumimoji="0" lang="en-US" sz="10800" b="0" i="0" u="none" strike="noStrike" kern="1200" cap="none" spc="0" normalizeH="0" baseline="0" noProof="0" dirty="0">
                  <a:ln>
                    <a:noFill/>
                  </a:ln>
                  <a:solidFill>
                    <a:srgbClr val="FFFFFF"/>
                  </a:solidFill>
                  <a:effectLst/>
                  <a:uLnTx/>
                  <a:uFillTx/>
                  <a:latin typeface="Showcard Gothic" panose="04020904020102020604" pitchFamily="82" charset="0"/>
                  <a:ea typeface="+mn-ea"/>
                  <a:cs typeface="+mn-cs"/>
                </a:rPr>
                <a:t>Data </a:t>
              </a:r>
              <a:r>
                <a:rPr lang="en-US" sz="10800" dirty="0">
                  <a:solidFill>
                    <a:srgbClr val="FFFFFF"/>
                  </a:solidFill>
                  <a:latin typeface="Showcard Gothic" panose="04020904020102020604" pitchFamily="82" charset="0"/>
                </a:rPr>
                <a:t>Collection</a:t>
              </a:r>
              <a:endParaRPr kumimoji="0" lang="en-US" sz="10800" b="0" i="0" u="none" strike="noStrike" kern="1200" cap="none" spc="0" normalizeH="0" baseline="0" noProof="0" dirty="0">
                <a:ln>
                  <a:noFill/>
                </a:ln>
                <a:solidFill>
                  <a:srgbClr val="FFFFFF"/>
                </a:solidFill>
                <a:effectLst/>
                <a:uLnTx/>
                <a:uFillTx/>
                <a:latin typeface="Showcard Gothic" panose="04020904020102020604" pitchFamily="82" charset="0"/>
                <a:ea typeface="+mn-ea"/>
                <a:cs typeface="+mn-cs"/>
              </a:endParaRPr>
            </a:p>
          </p:txBody>
        </p:sp>
        <p:sp>
          <p:nvSpPr>
            <p:cNvPr id="6" name="TextBox 6"/>
            <p:cNvSpPr txBox="1"/>
            <p:nvPr/>
          </p:nvSpPr>
          <p:spPr>
            <a:xfrm>
              <a:off x="5262471" y="-133767"/>
              <a:ext cx="2853680" cy="298744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5418951" y="143453"/>
              <a:ext cx="3511959" cy="520944"/>
            </a:xfrm>
            <a:prstGeom prst="rect">
              <a:avLst/>
            </a:prstGeom>
          </p:spPr>
          <p:txBody>
            <a:bodyPr lIns="0" tIns="0" rIns="0" bIns="0" rtlCol="0" anchor="t">
              <a:spAutoFit/>
            </a:bodyPr>
            <a:lstStyle/>
            <a:p>
              <a:pPr marL="0" marR="0" lvl="0" indent="0" algn="ctr" defTabSz="914400" rtl="0" eaLnBrk="1" fontAlgn="auto" latinLnBrk="0" hangingPunct="1">
                <a:lnSpc>
                  <a:spcPts val="3185"/>
                </a:lnSpc>
                <a:spcBef>
                  <a:spcPct val="0"/>
                </a:spcBef>
                <a:spcAft>
                  <a:spcPts val="0"/>
                </a:spcAft>
                <a:buClrTx/>
                <a:buSzTx/>
                <a:buFontTx/>
                <a:buNone/>
                <a:tabLst/>
                <a:defRPr/>
              </a:pPr>
              <a:endParaRPr kumimoji="0" lang="en-US" sz="2275" b="0" i="0" u="none" strike="noStrike" kern="1200" cap="none" spc="0" normalizeH="0" baseline="0" noProof="0" dirty="0">
                <a:ln>
                  <a:noFill/>
                </a:ln>
                <a:solidFill>
                  <a:srgbClr val="B84C65"/>
                </a:solidFill>
                <a:effectLst/>
                <a:uLnTx/>
                <a:uFillTx/>
                <a:latin typeface="Telegraf Bold"/>
                <a:ea typeface="+mn-ea"/>
                <a:cs typeface="+mn-cs"/>
              </a:endParaRPr>
            </a:p>
          </p:txBody>
        </p:sp>
      </p:grpSp>
      <p:pic>
        <p:nvPicPr>
          <p:cNvPr id="8" name="Picture 8"/>
          <p:cNvPicPr>
            <a:picLocks noChangeAspect="1"/>
          </p:cNvPicPr>
          <p:nvPr/>
        </p:nvPicPr>
        <p:blipFill>
          <a:blip r:embed="rId2"/>
          <a:srcRect/>
          <a:stretch>
            <a:fillRect/>
          </a:stretch>
        </p:blipFill>
        <p:spPr>
          <a:xfrm>
            <a:off x="1028700" y="1290653"/>
            <a:ext cx="3908120" cy="1954060"/>
          </a:xfrm>
          <a:prstGeom prst="rect">
            <a:avLst/>
          </a:prstGeom>
        </p:spPr>
      </p:pic>
      <p:pic>
        <p:nvPicPr>
          <p:cNvPr id="9" name="Picture 9"/>
          <p:cNvPicPr>
            <a:picLocks noChangeAspect="1"/>
          </p:cNvPicPr>
          <p:nvPr/>
        </p:nvPicPr>
        <p:blipFill>
          <a:blip r:embed="rId3"/>
          <a:srcRect/>
          <a:stretch>
            <a:fillRect/>
          </a:stretch>
        </p:blipFill>
        <p:spPr>
          <a:xfrm rot="301830">
            <a:off x="13925100" y="4783196"/>
            <a:ext cx="3450658" cy="4694773"/>
          </a:xfrm>
          <a:prstGeom prst="rect">
            <a:avLst/>
          </a:prstGeom>
        </p:spPr>
      </p:pic>
      <p:pic>
        <p:nvPicPr>
          <p:cNvPr id="10" name="Picture 10"/>
          <p:cNvPicPr>
            <a:picLocks noChangeAspect="1"/>
          </p:cNvPicPr>
          <p:nvPr/>
        </p:nvPicPr>
        <p:blipFill>
          <a:blip r:embed="rId4"/>
          <a:srcRect/>
          <a:stretch>
            <a:fillRect/>
          </a:stretch>
        </p:blipFill>
        <p:spPr>
          <a:xfrm rot="-429376">
            <a:off x="2908103" y="6499086"/>
            <a:ext cx="1102841" cy="1102841"/>
          </a:xfrm>
          <a:prstGeom prst="rect">
            <a:avLst/>
          </a:prstGeom>
        </p:spPr>
      </p:pic>
      <p:pic>
        <p:nvPicPr>
          <p:cNvPr id="11" name="Picture 11"/>
          <p:cNvPicPr>
            <a:picLocks noChangeAspect="1"/>
          </p:cNvPicPr>
          <p:nvPr/>
        </p:nvPicPr>
        <p:blipFill>
          <a:blip r:embed="rId4"/>
          <a:srcRect/>
          <a:stretch>
            <a:fillRect/>
          </a:stretch>
        </p:blipFill>
        <p:spPr>
          <a:xfrm rot="486993">
            <a:off x="13798242" y="2340013"/>
            <a:ext cx="1102841" cy="1102841"/>
          </a:xfrm>
          <a:prstGeom prst="rect">
            <a:avLst/>
          </a:prstGeom>
        </p:spPr>
      </p:pic>
      <p:pic>
        <p:nvPicPr>
          <p:cNvPr id="12" name="Picture 12"/>
          <p:cNvPicPr>
            <a:picLocks noChangeAspect="1"/>
          </p:cNvPicPr>
          <p:nvPr/>
        </p:nvPicPr>
        <p:blipFill>
          <a:blip r:embed="rId5"/>
          <a:srcRect/>
          <a:stretch>
            <a:fillRect/>
          </a:stretch>
        </p:blipFill>
        <p:spPr>
          <a:xfrm>
            <a:off x="8299712" y="1202857"/>
            <a:ext cx="1688577" cy="1688577"/>
          </a:xfrm>
          <a:prstGeom prst="rect">
            <a:avLst/>
          </a:prstGeom>
        </p:spPr>
      </p:pic>
    </p:spTree>
    <p:extLst>
      <p:ext uri="{BB962C8B-B14F-4D97-AF65-F5344CB8AC3E}">
        <p14:creationId xmlns:p14="http://schemas.microsoft.com/office/powerpoint/2010/main" val="1953369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grpSp>
        <p:nvGrpSpPr>
          <p:cNvPr id="2" name="Group 2"/>
          <p:cNvGrpSpPr/>
          <p:nvPr/>
        </p:nvGrpSpPr>
        <p:grpSpPr>
          <a:xfrm>
            <a:off x="3360959" y="-158543"/>
            <a:ext cx="10927223" cy="14262501"/>
            <a:chOff x="-148330" y="-38100"/>
            <a:chExt cx="1649803" cy="850900"/>
          </a:xfrm>
        </p:grpSpPr>
        <p:sp>
          <p:nvSpPr>
            <p:cNvPr id="3" name="Freeform 3"/>
            <p:cNvSpPr/>
            <p:nvPr/>
          </p:nvSpPr>
          <p:spPr>
            <a:xfrm>
              <a:off x="-148330" y="46627"/>
              <a:ext cx="1649803" cy="327060"/>
            </a:xfrm>
            <a:custGeom>
              <a:avLst/>
              <a:gdLst/>
              <a:ahLst/>
              <a:cxnLst/>
              <a:rect l="l" t="t" r="r" b="b"/>
              <a:pathLst>
                <a:path w="1089433" h="249087">
                  <a:moveTo>
                    <a:pt x="49096" y="0"/>
                  </a:moveTo>
                  <a:lnTo>
                    <a:pt x="1040337" y="0"/>
                  </a:lnTo>
                  <a:cubicBezTo>
                    <a:pt x="1067452" y="0"/>
                    <a:pt x="1089433" y="21981"/>
                    <a:pt x="1089433" y="49096"/>
                  </a:cubicBezTo>
                  <a:lnTo>
                    <a:pt x="1089433" y="199991"/>
                  </a:lnTo>
                  <a:cubicBezTo>
                    <a:pt x="1089433" y="227106"/>
                    <a:pt x="1067452" y="249087"/>
                    <a:pt x="1040337" y="249087"/>
                  </a:cubicBezTo>
                  <a:lnTo>
                    <a:pt x="49096" y="249087"/>
                  </a:lnTo>
                  <a:cubicBezTo>
                    <a:pt x="36075" y="249087"/>
                    <a:pt x="23587" y="243914"/>
                    <a:pt x="14380" y="234707"/>
                  </a:cubicBezTo>
                  <a:cubicBezTo>
                    <a:pt x="5173" y="225500"/>
                    <a:pt x="0" y="213012"/>
                    <a:pt x="0" y="199991"/>
                  </a:cubicBezTo>
                  <a:lnTo>
                    <a:pt x="0" y="49096"/>
                  </a:lnTo>
                  <a:cubicBezTo>
                    <a:pt x="0" y="21981"/>
                    <a:pt x="21981" y="0"/>
                    <a:pt x="49096" y="0"/>
                  </a:cubicBezTo>
                  <a:close/>
                </a:path>
              </a:pathLst>
            </a:custGeom>
            <a:solidFill>
              <a:srgbClr val="B84C65"/>
            </a:solidFill>
          </p:spPr>
          <p:txBody>
            <a:bodyPr/>
            <a:lstStyle/>
            <a:p>
              <a:pPr marR="0" lvl="0" algn="l" defTabSz="914400" rtl="0" eaLnBrk="1" fontAlgn="auto" latinLnBrk="0" hangingPunct="1">
                <a:lnSpc>
                  <a:spcPct val="100000"/>
                </a:lnSpc>
                <a:spcBef>
                  <a:spcPts val="0"/>
                </a:spcBef>
                <a:spcAft>
                  <a:spcPts val="0"/>
                </a:spcAft>
                <a:buClrTx/>
                <a:buSzTx/>
                <a:tabLst/>
                <a:defRPr/>
              </a:pPr>
              <a:r>
                <a:rPr lang="en-IN" sz="3200" dirty="0"/>
                <a:t>   The data which is been collected is in the form of an Excel sheet using an eye tracker, with various features like Time, Left Pupil Diameter (mm), Left Pupil </a:t>
              </a:r>
              <a:r>
                <a:rPr lang="en-IN" sz="3200" dirty="0" err="1"/>
                <a:t>Pos</a:t>
              </a:r>
              <a:r>
                <a:rPr lang="en-IN" sz="3200" dirty="0"/>
                <a:t> X, Left Pupil </a:t>
              </a:r>
              <a:r>
                <a:rPr lang="en-IN" sz="3200" dirty="0" err="1"/>
                <a:t>Pos</a:t>
              </a:r>
              <a:r>
                <a:rPr lang="en-IN" sz="3200" dirty="0"/>
                <a:t> Y, Right Calibrated, Right Pupil Diameter (mm), Right Pupil </a:t>
              </a:r>
              <a:r>
                <a:rPr lang="en-IN" sz="3200" dirty="0" err="1"/>
                <a:t>Pos</a:t>
              </a:r>
              <a:r>
                <a:rPr lang="en-IN" sz="3200" dirty="0"/>
                <a:t> X, Right Pupil </a:t>
              </a:r>
              <a:r>
                <a:rPr lang="en-IN" sz="3200" dirty="0" err="1"/>
                <a:t>Pos</a:t>
              </a:r>
              <a:r>
                <a:rPr lang="en-IN" sz="3200" dirty="0"/>
                <a:t> Y, Image Width, Image Height, Right Gaze Point X (% Display Width), Image Height, Image Scale Factor, we now have 4 datasets naming TMT_A1, TMT_B1, TMT_A2, TMT_B2, each indicate different images to check the cognitive impairment of a human.</a:t>
              </a:r>
              <a:endParaRPr kumimoji="0" lang="en-IN" sz="3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TextBox 4"/>
            <p:cNvSpPr txBox="1"/>
            <p:nvPr/>
          </p:nvSpPr>
          <p:spPr>
            <a:xfrm>
              <a:off x="0" y="-38100"/>
              <a:ext cx="812800" cy="850900"/>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flipH="1">
            <a:off x="8339923" y="7421556"/>
            <a:ext cx="1608153" cy="733903"/>
          </a:xfrm>
          <a:custGeom>
            <a:avLst/>
            <a:gdLst/>
            <a:ahLst/>
            <a:cxnLst/>
            <a:rect l="l" t="t" r="r" b="b"/>
            <a:pathLst>
              <a:path w="1608153" h="733903">
                <a:moveTo>
                  <a:pt x="1608154" y="0"/>
                </a:moveTo>
                <a:lnTo>
                  <a:pt x="0" y="0"/>
                </a:lnTo>
                <a:lnTo>
                  <a:pt x="0" y="733903"/>
                </a:lnTo>
                <a:lnTo>
                  <a:pt x="1608154" y="733903"/>
                </a:lnTo>
                <a:lnTo>
                  <a:pt x="160815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rot="-83452">
            <a:off x="1206429" y="6038280"/>
            <a:ext cx="3235734" cy="2766553"/>
          </a:xfrm>
          <a:prstGeom prst="rect">
            <a:avLst/>
          </a:prstGeom>
        </p:spPr>
      </p:pic>
      <p:pic>
        <p:nvPicPr>
          <p:cNvPr id="7" name="Picture 7"/>
          <p:cNvPicPr>
            <a:picLocks noChangeAspect="1"/>
          </p:cNvPicPr>
          <p:nvPr/>
        </p:nvPicPr>
        <p:blipFill>
          <a:blip r:embed="rId5"/>
          <a:srcRect/>
          <a:stretch>
            <a:fillRect/>
          </a:stretch>
        </p:blipFill>
        <p:spPr>
          <a:xfrm rot="155534">
            <a:off x="14342793" y="558133"/>
            <a:ext cx="3086743" cy="2484828"/>
          </a:xfrm>
          <a:prstGeom prst="rect">
            <a:avLst/>
          </a:prstGeom>
        </p:spPr>
      </p:pic>
      <p:pic>
        <p:nvPicPr>
          <p:cNvPr id="8" name="Picture 8"/>
          <p:cNvPicPr>
            <a:picLocks noChangeAspect="1"/>
          </p:cNvPicPr>
          <p:nvPr/>
        </p:nvPicPr>
        <p:blipFill>
          <a:blip r:embed="rId6"/>
          <a:srcRect/>
          <a:stretch>
            <a:fillRect/>
          </a:stretch>
        </p:blipFill>
        <p:spPr>
          <a:xfrm>
            <a:off x="13697841" y="6951844"/>
            <a:ext cx="3265419" cy="2073541"/>
          </a:xfrm>
          <a:prstGeom prst="rect">
            <a:avLst/>
          </a:prstGeom>
        </p:spPr>
      </p:pic>
      <p:pic>
        <p:nvPicPr>
          <p:cNvPr id="9" name="Picture 9"/>
          <p:cNvPicPr>
            <a:picLocks noChangeAspect="1"/>
          </p:cNvPicPr>
          <p:nvPr/>
        </p:nvPicPr>
        <p:blipFill>
          <a:blip r:embed="rId7"/>
          <a:srcRect/>
          <a:stretch>
            <a:fillRect/>
          </a:stretch>
        </p:blipFill>
        <p:spPr>
          <a:xfrm>
            <a:off x="1173329" y="1202948"/>
            <a:ext cx="2187631" cy="928593"/>
          </a:xfrm>
          <a:prstGeom prst="rect">
            <a:avLst/>
          </a:prstGeom>
        </p:spPr>
      </p:pic>
      <p:sp>
        <p:nvSpPr>
          <p:cNvPr id="10" name="TextBox 10"/>
          <p:cNvSpPr txBox="1"/>
          <p:nvPr/>
        </p:nvSpPr>
        <p:spPr>
          <a:xfrm>
            <a:off x="1774330" y="3504402"/>
            <a:ext cx="14739339" cy="721993"/>
          </a:xfrm>
          <a:prstGeom prst="rect">
            <a:avLst/>
          </a:prstGeom>
        </p:spPr>
        <p:txBody>
          <a:bodyPr lIns="0" tIns="0" rIns="0" bIns="0" rtlCol="0" anchor="t">
            <a:spAutoFit/>
          </a:bodyPr>
          <a:lstStyle/>
          <a:p>
            <a:pPr marL="0" marR="0" lvl="0" indent="0" algn="ctr" defTabSz="914400" rtl="0" eaLnBrk="1" fontAlgn="auto" latinLnBrk="0" hangingPunct="1">
              <a:lnSpc>
                <a:spcPts val="5446"/>
              </a:lnSpc>
              <a:spcBef>
                <a:spcPct val="0"/>
              </a:spcBef>
              <a:spcAft>
                <a:spcPts val="0"/>
              </a:spcAft>
              <a:buClrTx/>
              <a:buSzTx/>
              <a:buFontTx/>
              <a:buNone/>
              <a:tabLst/>
              <a:defRPr/>
            </a:pPr>
            <a:endParaRPr kumimoji="0" lang="en-US" sz="5985" b="0" i="0" u="none" strike="noStrike" kern="1200" cap="none" spc="0" normalizeH="0" baseline="0" noProof="0" dirty="0">
              <a:ln>
                <a:noFill/>
              </a:ln>
              <a:solidFill>
                <a:srgbClr val="FFFFFF"/>
              </a:solidFill>
              <a:effectLst/>
              <a:uLnTx/>
              <a:uFillTx/>
              <a:latin typeface="Telegraf Bold"/>
              <a:ea typeface="+mn-ea"/>
              <a:cs typeface="+mn-cs"/>
            </a:endParaRPr>
          </a:p>
        </p:txBody>
      </p:sp>
    </p:spTree>
    <p:extLst>
      <p:ext uri="{BB962C8B-B14F-4D97-AF65-F5344CB8AC3E}">
        <p14:creationId xmlns:p14="http://schemas.microsoft.com/office/powerpoint/2010/main" val="3724397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84C65"/>
        </a:solidFill>
        <a:effectLst/>
      </p:bgPr>
    </p:bg>
    <p:spTree>
      <p:nvGrpSpPr>
        <p:cNvPr id="1" name=""/>
        <p:cNvGrpSpPr/>
        <p:nvPr/>
      </p:nvGrpSpPr>
      <p:grpSpPr>
        <a:xfrm>
          <a:off x="0" y="0"/>
          <a:ext cx="0" cy="0"/>
          <a:chOff x="0" y="0"/>
          <a:chExt cx="0" cy="0"/>
        </a:xfrm>
      </p:grpSpPr>
      <p:grpSp>
        <p:nvGrpSpPr>
          <p:cNvPr id="2" name="Group 2"/>
          <p:cNvGrpSpPr/>
          <p:nvPr/>
        </p:nvGrpSpPr>
        <p:grpSpPr>
          <a:xfrm>
            <a:off x="2957360" y="2730441"/>
            <a:ext cx="10762395" cy="3821018"/>
            <a:chOff x="-749871" y="-133767"/>
            <a:chExt cx="14349860" cy="5094689"/>
          </a:xfrm>
        </p:grpSpPr>
        <p:sp>
          <p:nvSpPr>
            <p:cNvPr id="3" name="TextBox 3"/>
            <p:cNvSpPr txBox="1"/>
            <p:nvPr/>
          </p:nvSpPr>
          <p:spPr>
            <a:xfrm>
              <a:off x="-749871" y="1438591"/>
              <a:ext cx="14349860" cy="3522331"/>
            </a:xfrm>
            <a:prstGeom prst="rect">
              <a:avLst/>
            </a:prstGeom>
          </p:spPr>
          <p:txBody>
            <a:bodyPr lIns="0" tIns="0" rIns="0" bIns="0" rtlCol="0" anchor="t">
              <a:spAutoFit/>
            </a:bodyPr>
            <a:lstStyle/>
            <a:p>
              <a:pPr algn="ctr">
                <a:lnSpc>
                  <a:spcPts val="10335"/>
                </a:lnSpc>
              </a:pPr>
              <a:r>
                <a:rPr lang="en-US" sz="10800" dirty="0">
                  <a:solidFill>
                    <a:srgbClr val="FFFFFF"/>
                  </a:solidFill>
                  <a:latin typeface="Showcard Gothic" panose="04020904020102020604" pitchFamily="82" charset="0"/>
                </a:rPr>
                <a:t>Data Preprocessing</a:t>
              </a:r>
            </a:p>
          </p:txBody>
        </p:sp>
        <p:sp>
          <p:nvSpPr>
            <p:cNvPr id="6" name="TextBox 6"/>
            <p:cNvSpPr txBox="1"/>
            <p:nvPr/>
          </p:nvSpPr>
          <p:spPr>
            <a:xfrm>
              <a:off x="5262471" y="-133767"/>
              <a:ext cx="2853680" cy="2987443"/>
            </a:xfrm>
            <a:prstGeom prst="rect">
              <a:avLst/>
            </a:prstGeom>
          </p:spPr>
          <p:txBody>
            <a:bodyPr lIns="50800" tIns="50800" rIns="50800" bIns="50800" rtlCol="0" anchor="ctr"/>
            <a:lstStyle/>
            <a:p>
              <a:pPr algn="ctr">
                <a:lnSpc>
                  <a:spcPts val="2659"/>
                </a:lnSpc>
                <a:spcBef>
                  <a:spcPct val="0"/>
                </a:spcBef>
              </a:pPr>
              <a:endParaRPr/>
            </a:p>
          </p:txBody>
        </p:sp>
        <p:sp>
          <p:nvSpPr>
            <p:cNvPr id="7" name="TextBox 7"/>
            <p:cNvSpPr txBox="1"/>
            <p:nvPr/>
          </p:nvSpPr>
          <p:spPr>
            <a:xfrm>
              <a:off x="5418951" y="143453"/>
              <a:ext cx="3511959" cy="520944"/>
            </a:xfrm>
            <a:prstGeom prst="rect">
              <a:avLst/>
            </a:prstGeom>
          </p:spPr>
          <p:txBody>
            <a:bodyPr lIns="0" tIns="0" rIns="0" bIns="0" rtlCol="0" anchor="t">
              <a:spAutoFit/>
            </a:bodyPr>
            <a:lstStyle/>
            <a:p>
              <a:pPr algn="ctr">
                <a:lnSpc>
                  <a:spcPts val="3185"/>
                </a:lnSpc>
                <a:spcBef>
                  <a:spcPct val="0"/>
                </a:spcBef>
              </a:pPr>
              <a:endParaRPr lang="en-US" sz="2275" dirty="0">
                <a:solidFill>
                  <a:srgbClr val="B84C65"/>
                </a:solidFill>
                <a:latin typeface="Telegraf Bold"/>
              </a:endParaRPr>
            </a:p>
          </p:txBody>
        </p:sp>
      </p:grpSp>
      <p:pic>
        <p:nvPicPr>
          <p:cNvPr id="8" name="Picture 8"/>
          <p:cNvPicPr>
            <a:picLocks noChangeAspect="1"/>
          </p:cNvPicPr>
          <p:nvPr/>
        </p:nvPicPr>
        <p:blipFill>
          <a:blip r:embed="rId2"/>
          <a:srcRect/>
          <a:stretch>
            <a:fillRect/>
          </a:stretch>
        </p:blipFill>
        <p:spPr>
          <a:xfrm>
            <a:off x="1028700" y="1290653"/>
            <a:ext cx="3908120" cy="1954060"/>
          </a:xfrm>
          <a:prstGeom prst="rect">
            <a:avLst/>
          </a:prstGeom>
        </p:spPr>
      </p:pic>
      <p:pic>
        <p:nvPicPr>
          <p:cNvPr id="9" name="Picture 9"/>
          <p:cNvPicPr>
            <a:picLocks noChangeAspect="1"/>
          </p:cNvPicPr>
          <p:nvPr/>
        </p:nvPicPr>
        <p:blipFill>
          <a:blip r:embed="rId3"/>
          <a:srcRect/>
          <a:stretch>
            <a:fillRect/>
          </a:stretch>
        </p:blipFill>
        <p:spPr>
          <a:xfrm rot="301830">
            <a:off x="13925100" y="4783196"/>
            <a:ext cx="3450658" cy="4694773"/>
          </a:xfrm>
          <a:prstGeom prst="rect">
            <a:avLst/>
          </a:prstGeom>
        </p:spPr>
      </p:pic>
      <p:pic>
        <p:nvPicPr>
          <p:cNvPr id="10" name="Picture 10"/>
          <p:cNvPicPr>
            <a:picLocks noChangeAspect="1"/>
          </p:cNvPicPr>
          <p:nvPr/>
        </p:nvPicPr>
        <p:blipFill>
          <a:blip r:embed="rId4"/>
          <a:srcRect/>
          <a:stretch>
            <a:fillRect/>
          </a:stretch>
        </p:blipFill>
        <p:spPr>
          <a:xfrm rot="-429376">
            <a:off x="2908103" y="6499086"/>
            <a:ext cx="1102841" cy="1102841"/>
          </a:xfrm>
          <a:prstGeom prst="rect">
            <a:avLst/>
          </a:prstGeom>
        </p:spPr>
      </p:pic>
      <p:pic>
        <p:nvPicPr>
          <p:cNvPr id="11" name="Picture 11"/>
          <p:cNvPicPr>
            <a:picLocks noChangeAspect="1"/>
          </p:cNvPicPr>
          <p:nvPr/>
        </p:nvPicPr>
        <p:blipFill>
          <a:blip r:embed="rId4"/>
          <a:srcRect/>
          <a:stretch>
            <a:fillRect/>
          </a:stretch>
        </p:blipFill>
        <p:spPr>
          <a:xfrm rot="486993">
            <a:off x="13798242" y="2340013"/>
            <a:ext cx="1102841" cy="1102841"/>
          </a:xfrm>
          <a:prstGeom prst="rect">
            <a:avLst/>
          </a:prstGeom>
        </p:spPr>
      </p:pic>
      <p:pic>
        <p:nvPicPr>
          <p:cNvPr id="12" name="Picture 12"/>
          <p:cNvPicPr>
            <a:picLocks noChangeAspect="1"/>
          </p:cNvPicPr>
          <p:nvPr/>
        </p:nvPicPr>
        <p:blipFill>
          <a:blip r:embed="rId5"/>
          <a:srcRect/>
          <a:stretch>
            <a:fillRect/>
          </a:stretch>
        </p:blipFill>
        <p:spPr>
          <a:xfrm>
            <a:off x="8299712" y="1202857"/>
            <a:ext cx="1688577" cy="168857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grpSp>
        <p:nvGrpSpPr>
          <p:cNvPr id="2" name="Group 2"/>
          <p:cNvGrpSpPr/>
          <p:nvPr/>
        </p:nvGrpSpPr>
        <p:grpSpPr>
          <a:xfrm>
            <a:off x="4096508" y="-158543"/>
            <a:ext cx="10191674" cy="14262501"/>
            <a:chOff x="-37276" y="-38100"/>
            <a:chExt cx="1538749" cy="850900"/>
          </a:xfrm>
        </p:grpSpPr>
        <p:sp>
          <p:nvSpPr>
            <p:cNvPr id="3" name="Freeform 3"/>
            <p:cNvSpPr/>
            <p:nvPr/>
          </p:nvSpPr>
          <p:spPr>
            <a:xfrm>
              <a:off x="-37276" y="47082"/>
              <a:ext cx="1538749" cy="320427"/>
            </a:xfrm>
            <a:custGeom>
              <a:avLst/>
              <a:gdLst/>
              <a:ahLst/>
              <a:cxnLst/>
              <a:rect l="l" t="t" r="r" b="b"/>
              <a:pathLst>
                <a:path w="1089433" h="249087">
                  <a:moveTo>
                    <a:pt x="49096" y="0"/>
                  </a:moveTo>
                  <a:lnTo>
                    <a:pt x="1040337" y="0"/>
                  </a:lnTo>
                  <a:cubicBezTo>
                    <a:pt x="1067452" y="0"/>
                    <a:pt x="1089433" y="21981"/>
                    <a:pt x="1089433" y="49096"/>
                  </a:cubicBezTo>
                  <a:lnTo>
                    <a:pt x="1089433" y="199991"/>
                  </a:lnTo>
                  <a:cubicBezTo>
                    <a:pt x="1089433" y="227106"/>
                    <a:pt x="1067452" y="249087"/>
                    <a:pt x="1040337" y="249087"/>
                  </a:cubicBezTo>
                  <a:lnTo>
                    <a:pt x="49096" y="249087"/>
                  </a:lnTo>
                  <a:cubicBezTo>
                    <a:pt x="36075" y="249087"/>
                    <a:pt x="23587" y="243914"/>
                    <a:pt x="14380" y="234707"/>
                  </a:cubicBezTo>
                  <a:cubicBezTo>
                    <a:pt x="5173" y="225500"/>
                    <a:pt x="0" y="213012"/>
                    <a:pt x="0" y="199991"/>
                  </a:cubicBezTo>
                  <a:lnTo>
                    <a:pt x="0" y="49096"/>
                  </a:lnTo>
                  <a:cubicBezTo>
                    <a:pt x="0" y="21981"/>
                    <a:pt x="21981" y="0"/>
                    <a:pt x="49096" y="0"/>
                  </a:cubicBezTo>
                  <a:close/>
                </a:path>
              </a:pathLst>
            </a:custGeom>
            <a:solidFill>
              <a:srgbClr val="B84C65"/>
            </a:solidFill>
          </p:spPr>
          <p:txBody>
            <a:bodyPr/>
            <a:lstStyle/>
            <a:p>
              <a:pPr marL="285750" indent="-285750">
                <a:buFont typeface="Arial" panose="020B0604020202020204" pitchFamily="34" charset="0"/>
                <a:buChar char="•"/>
              </a:pPr>
              <a:r>
                <a:rPr lang="en-IN" sz="3200" dirty="0"/>
                <a:t>The eye tracker only gives the data in x and y coordinates and from these coordinates the fixations, saccade, latency error rate, etc., are found.</a:t>
              </a:r>
            </a:p>
            <a:p>
              <a:pPr marL="285750" indent="-285750">
                <a:buFont typeface="Arial" panose="020B0604020202020204" pitchFamily="34" charset="0"/>
                <a:buChar char="•"/>
              </a:pPr>
              <a:r>
                <a:rPr lang="en-IN" sz="3200" dirty="0"/>
                <a:t> A subset of data pre-processing which happens in Pre – Processing stage, refers to any transformation done on original data to prepare it for the next data analysis process. </a:t>
              </a:r>
            </a:p>
            <a:p>
              <a:pPr marL="285750" indent="-285750">
                <a:buFont typeface="Arial" panose="020B0604020202020204" pitchFamily="34" charset="0"/>
                <a:buChar char="•"/>
              </a:pPr>
              <a:r>
                <a:rPr lang="en-IN" sz="3200" dirty="0"/>
                <a:t>Data cleaning is a process of data pre-processing where irrelevant and inconsistent data is identified and removed.</a:t>
              </a:r>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flipH="1">
            <a:off x="8339923" y="7421556"/>
            <a:ext cx="1608153" cy="733903"/>
          </a:xfrm>
          <a:custGeom>
            <a:avLst/>
            <a:gdLst/>
            <a:ahLst/>
            <a:cxnLst/>
            <a:rect l="l" t="t" r="r" b="b"/>
            <a:pathLst>
              <a:path w="1608153" h="733903">
                <a:moveTo>
                  <a:pt x="1608154" y="0"/>
                </a:moveTo>
                <a:lnTo>
                  <a:pt x="0" y="0"/>
                </a:lnTo>
                <a:lnTo>
                  <a:pt x="0" y="733903"/>
                </a:lnTo>
                <a:lnTo>
                  <a:pt x="1608154" y="733903"/>
                </a:lnTo>
                <a:lnTo>
                  <a:pt x="160815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rot="-83452">
            <a:off x="1206429" y="6038280"/>
            <a:ext cx="3235734" cy="2766553"/>
          </a:xfrm>
          <a:prstGeom prst="rect">
            <a:avLst/>
          </a:prstGeom>
        </p:spPr>
      </p:pic>
      <p:pic>
        <p:nvPicPr>
          <p:cNvPr id="7" name="Picture 7"/>
          <p:cNvPicPr>
            <a:picLocks noChangeAspect="1"/>
          </p:cNvPicPr>
          <p:nvPr/>
        </p:nvPicPr>
        <p:blipFill>
          <a:blip r:embed="rId5"/>
          <a:srcRect/>
          <a:stretch>
            <a:fillRect/>
          </a:stretch>
        </p:blipFill>
        <p:spPr>
          <a:xfrm rot="155534">
            <a:off x="14342793" y="558133"/>
            <a:ext cx="3086743" cy="2484828"/>
          </a:xfrm>
          <a:prstGeom prst="rect">
            <a:avLst/>
          </a:prstGeom>
        </p:spPr>
      </p:pic>
      <p:pic>
        <p:nvPicPr>
          <p:cNvPr id="8" name="Picture 8"/>
          <p:cNvPicPr>
            <a:picLocks noChangeAspect="1"/>
          </p:cNvPicPr>
          <p:nvPr/>
        </p:nvPicPr>
        <p:blipFill>
          <a:blip r:embed="rId6"/>
          <a:srcRect/>
          <a:stretch>
            <a:fillRect/>
          </a:stretch>
        </p:blipFill>
        <p:spPr>
          <a:xfrm>
            <a:off x="13697841" y="6951844"/>
            <a:ext cx="3265419" cy="2073541"/>
          </a:xfrm>
          <a:prstGeom prst="rect">
            <a:avLst/>
          </a:prstGeom>
        </p:spPr>
      </p:pic>
      <p:pic>
        <p:nvPicPr>
          <p:cNvPr id="9" name="Picture 9"/>
          <p:cNvPicPr>
            <a:picLocks noChangeAspect="1"/>
          </p:cNvPicPr>
          <p:nvPr/>
        </p:nvPicPr>
        <p:blipFill>
          <a:blip r:embed="rId7"/>
          <a:srcRect/>
          <a:stretch>
            <a:fillRect/>
          </a:stretch>
        </p:blipFill>
        <p:spPr>
          <a:xfrm>
            <a:off x="1173329" y="1202948"/>
            <a:ext cx="2187631" cy="928593"/>
          </a:xfrm>
          <a:prstGeom prst="rect">
            <a:avLst/>
          </a:prstGeom>
        </p:spPr>
      </p:pic>
      <p:sp>
        <p:nvSpPr>
          <p:cNvPr id="10" name="TextBox 10"/>
          <p:cNvSpPr txBox="1"/>
          <p:nvPr/>
        </p:nvSpPr>
        <p:spPr>
          <a:xfrm>
            <a:off x="1774330" y="3504402"/>
            <a:ext cx="14739339" cy="721993"/>
          </a:xfrm>
          <a:prstGeom prst="rect">
            <a:avLst/>
          </a:prstGeom>
        </p:spPr>
        <p:txBody>
          <a:bodyPr lIns="0" tIns="0" rIns="0" bIns="0" rtlCol="0" anchor="t">
            <a:spAutoFit/>
          </a:bodyPr>
          <a:lstStyle/>
          <a:p>
            <a:pPr marL="0" lvl="0" indent="0" algn="ctr">
              <a:lnSpc>
                <a:spcPts val="5446"/>
              </a:lnSpc>
              <a:spcBef>
                <a:spcPct val="0"/>
              </a:spcBef>
            </a:pPr>
            <a:endParaRPr lang="en-US" sz="5985" u="none" dirty="0">
              <a:solidFill>
                <a:srgbClr val="FFFFFF"/>
              </a:solidFill>
              <a:latin typeface="Telegraf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sp>
        <p:nvSpPr>
          <p:cNvPr id="5" name="Freeform 5"/>
          <p:cNvSpPr/>
          <p:nvPr/>
        </p:nvSpPr>
        <p:spPr>
          <a:xfrm flipH="1">
            <a:off x="8339923" y="7421556"/>
            <a:ext cx="1608153" cy="733903"/>
          </a:xfrm>
          <a:custGeom>
            <a:avLst/>
            <a:gdLst/>
            <a:ahLst/>
            <a:cxnLst/>
            <a:rect l="l" t="t" r="r" b="b"/>
            <a:pathLst>
              <a:path w="1608153" h="733903">
                <a:moveTo>
                  <a:pt x="1608154" y="0"/>
                </a:moveTo>
                <a:lnTo>
                  <a:pt x="0" y="0"/>
                </a:lnTo>
                <a:lnTo>
                  <a:pt x="0" y="733903"/>
                </a:lnTo>
                <a:lnTo>
                  <a:pt x="1608154" y="733903"/>
                </a:lnTo>
                <a:lnTo>
                  <a:pt x="1608154"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4"/>
          <a:srcRect/>
          <a:stretch>
            <a:fillRect/>
          </a:stretch>
        </p:blipFill>
        <p:spPr>
          <a:xfrm rot="-83452">
            <a:off x="1206429" y="6038280"/>
            <a:ext cx="3235734" cy="2766553"/>
          </a:xfrm>
          <a:prstGeom prst="rect">
            <a:avLst/>
          </a:prstGeom>
        </p:spPr>
      </p:pic>
      <p:pic>
        <p:nvPicPr>
          <p:cNvPr id="7" name="Picture 7"/>
          <p:cNvPicPr>
            <a:picLocks noChangeAspect="1"/>
          </p:cNvPicPr>
          <p:nvPr/>
        </p:nvPicPr>
        <p:blipFill>
          <a:blip r:embed="rId5"/>
          <a:srcRect/>
          <a:stretch>
            <a:fillRect/>
          </a:stretch>
        </p:blipFill>
        <p:spPr>
          <a:xfrm rot="155534">
            <a:off x="14342793" y="558133"/>
            <a:ext cx="3086743" cy="2484828"/>
          </a:xfrm>
          <a:prstGeom prst="rect">
            <a:avLst/>
          </a:prstGeom>
        </p:spPr>
      </p:pic>
      <p:pic>
        <p:nvPicPr>
          <p:cNvPr id="8" name="Picture 8"/>
          <p:cNvPicPr>
            <a:picLocks noChangeAspect="1"/>
          </p:cNvPicPr>
          <p:nvPr/>
        </p:nvPicPr>
        <p:blipFill>
          <a:blip r:embed="rId6"/>
          <a:srcRect/>
          <a:stretch>
            <a:fillRect/>
          </a:stretch>
        </p:blipFill>
        <p:spPr>
          <a:xfrm>
            <a:off x="13697841" y="6951844"/>
            <a:ext cx="3265419" cy="2073541"/>
          </a:xfrm>
          <a:prstGeom prst="rect">
            <a:avLst/>
          </a:prstGeom>
        </p:spPr>
      </p:pic>
      <p:pic>
        <p:nvPicPr>
          <p:cNvPr id="9" name="Picture 9"/>
          <p:cNvPicPr>
            <a:picLocks noChangeAspect="1"/>
          </p:cNvPicPr>
          <p:nvPr/>
        </p:nvPicPr>
        <p:blipFill>
          <a:blip r:embed="rId7"/>
          <a:srcRect/>
          <a:stretch>
            <a:fillRect/>
          </a:stretch>
        </p:blipFill>
        <p:spPr>
          <a:xfrm>
            <a:off x="1173329" y="1202948"/>
            <a:ext cx="2187631" cy="928593"/>
          </a:xfrm>
          <a:prstGeom prst="rect">
            <a:avLst/>
          </a:prstGeom>
        </p:spPr>
      </p:pic>
      <p:sp>
        <p:nvSpPr>
          <p:cNvPr id="10" name="TextBox 10"/>
          <p:cNvSpPr txBox="1"/>
          <p:nvPr/>
        </p:nvSpPr>
        <p:spPr>
          <a:xfrm>
            <a:off x="1774330" y="3504402"/>
            <a:ext cx="14739339" cy="721993"/>
          </a:xfrm>
          <a:prstGeom prst="rect">
            <a:avLst/>
          </a:prstGeom>
        </p:spPr>
        <p:txBody>
          <a:bodyPr lIns="0" tIns="0" rIns="0" bIns="0" rtlCol="0" anchor="t">
            <a:spAutoFit/>
          </a:bodyPr>
          <a:lstStyle/>
          <a:p>
            <a:pPr marL="0" marR="0" lvl="0" indent="0" algn="ctr" defTabSz="914400" rtl="0" eaLnBrk="1" fontAlgn="auto" latinLnBrk="0" hangingPunct="1">
              <a:lnSpc>
                <a:spcPts val="5446"/>
              </a:lnSpc>
              <a:spcBef>
                <a:spcPct val="0"/>
              </a:spcBef>
              <a:spcAft>
                <a:spcPts val="0"/>
              </a:spcAft>
              <a:buClrTx/>
              <a:buSzTx/>
              <a:buFontTx/>
              <a:buNone/>
              <a:tabLst/>
              <a:defRPr/>
            </a:pPr>
            <a:endParaRPr kumimoji="0" lang="en-US" sz="5985" b="0" i="0" u="none" strike="noStrike" kern="1200" cap="none" spc="0" normalizeH="0" baseline="0" noProof="0" dirty="0">
              <a:ln>
                <a:noFill/>
              </a:ln>
              <a:solidFill>
                <a:srgbClr val="FFFFFF"/>
              </a:solidFill>
              <a:effectLst/>
              <a:uLnTx/>
              <a:uFillTx/>
              <a:latin typeface="Telegraf Bold"/>
              <a:ea typeface="+mn-ea"/>
              <a:cs typeface="+mn-cs"/>
            </a:endParaRPr>
          </a:p>
        </p:txBody>
      </p:sp>
      <p:grpSp>
        <p:nvGrpSpPr>
          <p:cNvPr id="12" name="Group 2">
            <a:extLst>
              <a:ext uri="{FF2B5EF4-FFF2-40B4-BE49-F238E27FC236}">
                <a16:creationId xmlns:a16="http://schemas.microsoft.com/office/drawing/2014/main" id="{873B05F8-05FC-47C9-3D5A-16EDD91F9E35}"/>
              </a:ext>
            </a:extLst>
          </p:cNvPr>
          <p:cNvGrpSpPr/>
          <p:nvPr/>
        </p:nvGrpSpPr>
        <p:grpSpPr>
          <a:xfrm>
            <a:off x="3559122" y="1200984"/>
            <a:ext cx="10762395" cy="3821018"/>
            <a:chOff x="-749871" y="-133767"/>
            <a:chExt cx="14349860" cy="5094689"/>
          </a:xfrm>
        </p:grpSpPr>
        <p:sp>
          <p:nvSpPr>
            <p:cNvPr id="13" name="TextBox 3">
              <a:extLst>
                <a:ext uri="{FF2B5EF4-FFF2-40B4-BE49-F238E27FC236}">
                  <a16:creationId xmlns:a16="http://schemas.microsoft.com/office/drawing/2014/main" id="{750262A1-ED6D-2C45-AAE0-B2903C5EA8A9}"/>
                </a:ext>
              </a:extLst>
            </p:cNvPr>
            <p:cNvSpPr txBox="1"/>
            <p:nvPr/>
          </p:nvSpPr>
          <p:spPr>
            <a:xfrm>
              <a:off x="-749871" y="1438591"/>
              <a:ext cx="14349860" cy="3522331"/>
            </a:xfrm>
            <a:prstGeom prst="rect">
              <a:avLst/>
            </a:prstGeom>
          </p:spPr>
          <p:txBody>
            <a:bodyPr lIns="0" tIns="0" rIns="0" bIns="0" rtlCol="0" anchor="t">
              <a:spAutoFit/>
            </a:bodyPr>
            <a:lstStyle/>
            <a:p>
              <a:pPr algn="ctr">
                <a:lnSpc>
                  <a:spcPts val="10335"/>
                </a:lnSpc>
              </a:pPr>
              <a:r>
                <a:rPr lang="en-US" sz="10800" dirty="0">
                  <a:solidFill>
                    <a:srgbClr val="FFFFFF"/>
                  </a:solidFill>
                  <a:latin typeface="Showcard Gothic" panose="04020904020102020604" pitchFamily="82" charset="0"/>
                </a:rPr>
                <a:t>Feature Extraction</a:t>
              </a:r>
            </a:p>
          </p:txBody>
        </p:sp>
        <p:sp>
          <p:nvSpPr>
            <p:cNvPr id="14" name="TextBox 6">
              <a:extLst>
                <a:ext uri="{FF2B5EF4-FFF2-40B4-BE49-F238E27FC236}">
                  <a16:creationId xmlns:a16="http://schemas.microsoft.com/office/drawing/2014/main" id="{B7EAFB0E-DB7C-C054-06E8-00A88921589F}"/>
                </a:ext>
              </a:extLst>
            </p:cNvPr>
            <p:cNvSpPr txBox="1"/>
            <p:nvPr/>
          </p:nvSpPr>
          <p:spPr>
            <a:xfrm>
              <a:off x="5262471" y="-133767"/>
              <a:ext cx="2853680" cy="2987443"/>
            </a:xfrm>
            <a:prstGeom prst="rect">
              <a:avLst/>
            </a:prstGeom>
          </p:spPr>
          <p:txBody>
            <a:bodyPr lIns="50800" tIns="50800" rIns="50800" bIns="50800" rtlCol="0" anchor="ctr"/>
            <a:lstStyle/>
            <a:p>
              <a:pPr algn="ctr">
                <a:lnSpc>
                  <a:spcPts val="2659"/>
                </a:lnSpc>
                <a:spcBef>
                  <a:spcPct val="0"/>
                </a:spcBef>
              </a:pPr>
              <a:endParaRPr/>
            </a:p>
          </p:txBody>
        </p:sp>
        <p:sp>
          <p:nvSpPr>
            <p:cNvPr id="15" name="TextBox 7">
              <a:extLst>
                <a:ext uri="{FF2B5EF4-FFF2-40B4-BE49-F238E27FC236}">
                  <a16:creationId xmlns:a16="http://schemas.microsoft.com/office/drawing/2014/main" id="{1AA081D2-AC34-F4FB-29A2-98F90F1AF6DF}"/>
                </a:ext>
              </a:extLst>
            </p:cNvPr>
            <p:cNvSpPr txBox="1"/>
            <p:nvPr/>
          </p:nvSpPr>
          <p:spPr>
            <a:xfrm>
              <a:off x="5418951" y="143453"/>
              <a:ext cx="3511959" cy="520944"/>
            </a:xfrm>
            <a:prstGeom prst="rect">
              <a:avLst/>
            </a:prstGeom>
          </p:spPr>
          <p:txBody>
            <a:bodyPr lIns="0" tIns="0" rIns="0" bIns="0" rtlCol="0" anchor="t">
              <a:spAutoFit/>
            </a:bodyPr>
            <a:lstStyle/>
            <a:p>
              <a:pPr algn="ctr">
                <a:lnSpc>
                  <a:spcPts val="3185"/>
                </a:lnSpc>
                <a:spcBef>
                  <a:spcPct val="0"/>
                </a:spcBef>
              </a:pPr>
              <a:endParaRPr lang="en-US" sz="2275" dirty="0">
                <a:solidFill>
                  <a:srgbClr val="B84C65"/>
                </a:solidFill>
                <a:latin typeface="Telegraf Bold"/>
              </a:endParaRPr>
            </a:p>
          </p:txBody>
        </p:sp>
      </p:grpSp>
    </p:spTree>
    <p:extLst>
      <p:ext uri="{BB962C8B-B14F-4D97-AF65-F5344CB8AC3E}">
        <p14:creationId xmlns:p14="http://schemas.microsoft.com/office/powerpoint/2010/main" val="3496543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838D"/>
        </a:solidFill>
        <a:effectLst/>
      </p:bgPr>
    </p:bg>
    <p:spTree>
      <p:nvGrpSpPr>
        <p:cNvPr id="1" name=""/>
        <p:cNvGrpSpPr/>
        <p:nvPr/>
      </p:nvGrpSpPr>
      <p:grpSpPr>
        <a:xfrm>
          <a:off x="0" y="0"/>
          <a:ext cx="0" cy="0"/>
          <a:chOff x="0" y="0"/>
          <a:chExt cx="0" cy="0"/>
        </a:xfrm>
      </p:grpSpPr>
      <p:grpSp>
        <p:nvGrpSpPr>
          <p:cNvPr id="2" name="Group 2"/>
          <p:cNvGrpSpPr/>
          <p:nvPr/>
        </p:nvGrpSpPr>
        <p:grpSpPr>
          <a:xfrm>
            <a:off x="2510623" y="3453292"/>
            <a:ext cx="11658600" cy="3802055"/>
            <a:chOff x="0" y="0"/>
            <a:chExt cx="1089433" cy="249087"/>
          </a:xfrm>
        </p:grpSpPr>
        <p:sp>
          <p:nvSpPr>
            <p:cNvPr id="3" name="Freeform 3"/>
            <p:cNvSpPr/>
            <p:nvPr/>
          </p:nvSpPr>
          <p:spPr>
            <a:xfrm>
              <a:off x="0" y="0"/>
              <a:ext cx="1089433" cy="249087"/>
            </a:xfrm>
            <a:custGeom>
              <a:avLst/>
              <a:gdLst/>
              <a:ahLst/>
              <a:cxnLst/>
              <a:rect l="l" t="t" r="r" b="b"/>
              <a:pathLst>
                <a:path w="1089433" h="249087">
                  <a:moveTo>
                    <a:pt x="49096" y="0"/>
                  </a:moveTo>
                  <a:lnTo>
                    <a:pt x="1040337" y="0"/>
                  </a:lnTo>
                  <a:cubicBezTo>
                    <a:pt x="1067452" y="0"/>
                    <a:pt x="1089433" y="21981"/>
                    <a:pt x="1089433" y="49096"/>
                  </a:cubicBezTo>
                  <a:lnTo>
                    <a:pt x="1089433" y="199991"/>
                  </a:lnTo>
                  <a:cubicBezTo>
                    <a:pt x="1089433" y="227106"/>
                    <a:pt x="1067452" y="249087"/>
                    <a:pt x="1040337" y="249087"/>
                  </a:cubicBezTo>
                  <a:lnTo>
                    <a:pt x="49096" y="249087"/>
                  </a:lnTo>
                  <a:cubicBezTo>
                    <a:pt x="36075" y="249087"/>
                    <a:pt x="23587" y="243914"/>
                    <a:pt x="14380" y="234707"/>
                  </a:cubicBezTo>
                  <a:cubicBezTo>
                    <a:pt x="5173" y="225500"/>
                    <a:pt x="0" y="213012"/>
                    <a:pt x="0" y="199991"/>
                  </a:cubicBezTo>
                  <a:lnTo>
                    <a:pt x="0" y="49096"/>
                  </a:lnTo>
                  <a:cubicBezTo>
                    <a:pt x="0" y="21981"/>
                    <a:pt x="21981" y="0"/>
                    <a:pt x="49096" y="0"/>
                  </a:cubicBezTo>
                  <a:close/>
                </a:path>
              </a:pathLst>
            </a:custGeom>
            <a:solidFill>
              <a:srgbClr val="B84C65"/>
            </a:solidFill>
          </p:spPr>
          <p:txBody>
            <a:bodyPr/>
            <a:lstStyle/>
            <a:p>
              <a:pPr marL="285750" indent="-285750">
                <a:buFont typeface="Arial" panose="020B0604020202020204" pitchFamily="34" charset="0"/>
                <a:buChar char="•"/>
              </a:pPr>
              <a:r>
                <a:rPr lang="en-US" sz="4400" dirty="0"/>
                <a:t>Saccade detection</a:t>
              </a:r>
            </a:p>
            <a:p>
              <a:pPr marL="285750" indent="-285750">
                <a:buFont typeface="Arial" panose="020B0604020202020204" pitchFamily="34" charset="0"/>
                <a:buChar char="•"/>
              </a:pPr>
              <a:r>
                <a:rPr lang="en-US" sz="4400" dirty="0"/>
                <a:t>Fixation Detection</a:t>
              </a:r>
            </a:p>
            <a:p>
              <a:pPr marL="285750" indent="-285750">
                <a:buFont typeface="Arial" panose="020B0604020202020204" pitchFamily="34" charset="0"/>
                <a:buChar char="•"/>
              </a:pPr>
              <a:r>
                <a:rPr lang="en-US" sz="4400" dirty="0"/>
                <a:t>Blink detection</a:t>
              </a:r>
            </a:p>
            <a:p>
              <a:pPr marL="285750" indent="-285750">
                <a:buFont typeface="Arial" panose="020B0604020202020204" pitchFamily="34" charset="0"/>
                <a:buChar char="•"/>
              </a:pPr>
              <a:r>
                <a:rPr lang="en-US" sz="4400" dirty="0"/>
                <a:t>MMSE Score (</a:t>
              </a:r>
              <a:r>
                <a:rPr lang="en-IN" sz="4400" dirty="0"/>
                <a:t>Mini-Mental State Examination</a:t>
              </a:r>
              <a:r>
                <a:rPr lang="en-US" sz="4400" dirty="0"/>
                <a:t>)</a:t>
              </a:r>
              <a:endParaRPr lang="en-IN" sz="4400" dirty="0"/>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2"/>
          <a:srcRect/>
          <a:stretch>
            <a:fillRect/>
          </a:stretch>
        </p:blipFill>
        <p:spPr>
          <a:xfrm rot="-194479">
            <a:off x="935470" y="7774797"/>
            <a:ext cx="2029551" cy="1836744"/>
          </a:xfrm>
          <a:prstGeom prst="rect">
            <a:avLst/>
          </a:prstGeom>
        </p:spPr>
      </p:pic>
      <p:pic>
        <p:nvPicPr>
          <p:cNvPr id="7" name="Picture 7"/>
          <p:cNvPicPr>
            <a:picLocks noChangeAspect="1"/>
          </p:cNvPicPr>
          <p:nvPr/>
        </p:nvPicPr>
        <p:blipFill>
          <a:blip r:embed="rId3"/>
          <a:srcRect/>
          <a:stretch>
            <a:fillRect/>
          </a:stretch>
        </p:blipFill>
        <p:spPr>
          <a:xfrm rot="-277202">
            <a:off x="15712142" y="1548941"/>
            <a:ext cx="2302911" cy="3220854"/>
          </a:xfrm>
          <a:prstGeom prst="rect">
            <a:avLst/>
          </a:prstGeom>
        </p:spPr>
      </p:pic>
      <p:pic>
        <p:nvPicPr>
          <p:cNvPr id="8" name="Picture 8"/>
          <p:cNvPicPr>
            <a:picLocks noChangeAspect="1"/>
          </p:cNvPicPr>
          <p:nvPr/>
        </p:nvPicPr>
        <p:blipFill>
          <a:blip r:embed="rId4"/>
          <a:srcRect/>
          <a:stretch>
            <a:fillRect/>
          </a:stretch>
        </p:blipFill>
        <p:spPr>
          <a:xfrm>
            <a:off x="15177302" y="7788507"/>
            <a:ext cx="1945913" cy="1572971"/>
          </a:xfrm>
          <a:prstGeom prst="rect">
            <a:avLst/>
          </a:prstGeom>
        </p:spPr>
      </p:pic>
      <p:sp>
        <p:nvSpPr>
          <p:cNvPr id="9" name="TextBox 9"/>
          <p:cNvSpPr txBox="1"/>
          <p:nvPr/>
        </p:nvSpPr>
        <p:spPr>
          <a:xfrm>
            <a:off x="1120909" y="567589"/>
            <a:ext cx="14739339" cy="2106987"/>
          </a:xfrm>
          <a:prstGeom prst="rect">
            <a:avLst/>
          </a:prstGeom>
        </p:spPr>
        <p:txBody>
          <a:bodyPr lIns="0" tIns="0" rIns="0" bIns="0" rtlCol="0" anchor="t">
            <a:spAutoFit/>
          </a:bodyPr>
          <a:lstStyle/>
          <a:p>
            <a:pPr marL="0" lvl="0" indent="0" algn="ctr">
              <a:lnSpc>
                <a:spcPts val="5446"/>
              </a:lnSpc>
              <a:spcBef>
                <a:spcPct val="0"/>
              </a:spcBef>
            </a:pPr>
            <a:r>
              <a:rPr lang="en-US" sz="4400" dirty="0">
                <a:solidFill>
                  <a:srgbClr val="FFFFFF"/>
                </a:solidFill>
                <a:latin typeface="Telegraf Bold"/>
              </a:rPr>
              <a:t>The data collected from eye tracker has x and y coordinates only. So we need to extract features from these</a:t>
            </a:r>
          </a:p>
        </p:txBody>
      </p:sp>
      <p:pic>
        <p:nvPicPr>
          <p:cNvPr id="11" name="Picture 11"/>
          <p:cNvPicPr>
            <a:picLocks noChangeAspect="1"/>
          </p:cNvPicPr>
          <p:nvPr/>
        </p:nvPicPr>
        <p:blipFill>
          <a:blip r:embed="rId5"/>
          <a:srcRect/>
          <a:stretch>
            <a:fillRect/>
          </a:stretch>
        </p:blipFill>
        <p:spPr>
          <a:xfrm>
            <a:off x="217458" y="2136669"/>
            <a:ext cx="1778329" cy="11292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4C65"/>
        </a:solidFill>
        <a:effectLst/>
      </p:bgPr>
    </p:bg>
    <p:spTree>
      <p:nvGrpSpPr>
        <p:cNvPr id="1" name=""/>
        <p:cNvGrpSpPr/>
        <p:nvPr/>
      </p:nvGrpSpPr>
      <p:grpSpPr>
        <a:xfrm>
          <a:off x="0" y="0"/>
          <a:ext cx="0" cy="0"/>
          <a:chOff x="0" y="0"/>
          <a:chExt cx="0" cy="0"/>
        </a:xfrm>
      </p:grpSpPr>
      <p:grpSp>
        <p:nvGrpSpPr>
          <p:cNvPr id="2" name="Group 2"/>
          <p:cNvGrpSpPr/>
          <p:nvPr/>
        </p:nvGrpSpPr>
        <p:grpSpPr>
          <a:xfrm>
            <a:off x="3886200" y="1811159"/>
            <a:ext cx="9572197" cy="1192034"/>
            <a:chOff x="0" y="143453"/>
            <a:chExt cx="14349860" cy="3027337"/>
          </a:xfrm>
        </p:grpSpPr>
        <p:sp>
          <p:nvSpPr>
            <p:cNvPr id="3" name="TextBox 3"/>
            <p:cNvSpPr txBox="1"/>
            <p:nvPr/>
          </p:nvSpPr>
          <p:spPr>
            <a:xfrm>
              <a:off x="0" y="1337297"/>
              <a:ext cx="14349860" cy="1833493"/>
            </a:xfrm>
            <a:prstGeom prst="rect">
              <a:avLst/>
            </a:prstGeom>
          </p:spPr>
          <p:txBody>
            <a:bodyPr lIns="0" tIns="0" rIns="0" bIns="0" rtlCol="0" anchor="t">
              <a:spAutoFit/>
            </a:bodyPr>
            <a:lstStyle/>
            <a:p>
              <a:pPr algn="ctr">
                <a:lnSpc>
                  <a:spcPts val="10335"/>
                </a:lnSpc>
              </a:pPr>
              <a:endParaRPr lang="en-US" sz="11357" dirty="0">
                <a:solidFill>
                  <a:srgbClr val="FFFFFF"/>
                </a:solidFill>
                <a:latin typeface="Telegraf Bold"/>
              </a:endParaRPr>
            </a:p>
          </p:txBody>
        </p:sp>
        <p:sp>
          <p:nvSpPr>
            <p:cNvPr id="7" name="TextBox 7"/>
            <p:cNvSpPr txBox="1"/>
            <p:nvPr/>
          </p:nvSpPr>
          <p:spPr>
            <a:xfrm>
              <a:off x="5418951" y="143453"/>
              <a:ext cx="3511959" cy="520944"/>
            </a:xfrm>
            <a:prstGeom prst="rect">
              <a:avLst/>
            </a:prstGeom>
          </p:spPr>
          <p:txBody>
            <a:bodyPr lIns="0" tIns="0" rIns="0" bIns="0" rtlCol="0" anchor="t">
              <a:spAutoFit/>
            </a:bodyPr>
            <a:lstStyle/>
            <a:p>
              <a:pPr algn="ctr">
                <a:lnSpc>
                  <a:spcPts val="3185"/>
                </a:lnSpc>
                <a:spcBef>
                  <a:spcPct val="0"/>
                </a:spcBef>
              </a:pPr>
              <a:r>
                <a:rPr lang="en-US" sz="2275" dirty="0">
                  <a:solidFill>
                    <a:srgbClr val="B84C65"/>
                  </a:solidFill>
                  <a:latin typeface="Telegraf Bold"/>
                </a:rPr>
                <a:t>MM</a:t>
              </a:r>
            </a:p>
          </p:txBody>
        </p:sp>
      </p:grpSp>
      <p:pic>
        <p:nvPicPr>
          <p:cNvPr id="8" name="Picture 8"/>
          <p:cNvPicPr>
            <a:picLocks noChangeAspect="1"/>
          </p:cNvPicPr>
          <p:nvPr/>
        </p:nvPicPr>
        <p:blipFill>
          <a:blip r:embed="rId2"/>
          <a:srcRect/>
          <a:stretch>
            <a:fillRect/>
          </a:stretch>
        </p:blipFill>
        <p:spPr>
          <a:xfrm>
            <a:off x="14249400" y="5999164"/>
            <a:ext cx="3355276" cy="3606057"/>
          </a:xfrm>
          <a:prstGeom prst="rect">
            <a:avLst/>
          </a:prstGeom>
        </p:spPr>
      </p:pic>
      <p:pic>
        <p:nvPicPr>
          <p:cNvPr id="9" name="Picture 9"/>
          <p:cNvPicPr>
            <a:picLocks noChangeAspect="1"/>
          </p:cNvPicPr>
          <p:nvPr/>
        </p:nvPicPr>
        <p:blipFill>
          <a:blip r:embed="rId3"/>
          <a:srcRect/>
          <a:stretch>
            <a:fillRect/>
          </a:stretch>
        </p:blipFill>
        <p:spPr>
          <a:xfrm rot="-124127">
            <a:off x="370099" y="668128"/>
            <a:ext cx="3832232" cy="3832232"/>
          </a:xfrm>
          <a:prstGeom prst="rect">
            <a:avLst/>
          </a:prstGeom>
        </p:spPr>
      </p:pic>
      <p:pic>
        <p:nvPicPr>
          <p:cNvPr id="10" name="Picture 10"/>
          <p:cNvPicPr>
            <a:picLocks noChangeAspect="1"/>
          </p:cNvPicPr>
          <p:nvPr/>
        </p:nvPicPr>
        <p:blipFill>
          <a:blip r:embed="rId4"/>
          <a:srcRect/>
          <a:stretch>
            <a:fillRect/>
          </a:stretch>
        </p:blipFill>
        <p:spPr>
          <a:xfrm rot="-429376">
            <a:off x="2595563" y="6634953"/>
            <a:ext cx="1102841" cy="1102841"/>
          </a:xfrm>
          <a:prstGeom prst="rect">
            <a:avLst/>
          </a:prstGeom>
        </p:spPr>
      </p:pic>
      <p:pic>
        <p:nvPicPr>
          <p:cNvPr id="11" name="Picture 11"/>
          <p:cNvPicPr>
            <a:picLocks noChangeAspect="1"/>
          </p:cNvPicPr>
          <p:nvPr/>
        </p:nvPicPr>
        <p:blipFill>
          <a:blip r:embed="rId4"/>
          <a:srcRect/>
          <a:stretch>
            <a:fillRect/>
          </a:stretch>
        </p:blipFill>
        <p:spPr>
          <a:xfrm rot="486993">
            <a:off x="14128204" y="2902890"/>
            <a:ext cx="1102841" cy="1102841"/>
          </a:xfrm>
          <a:prstGeom prst="rect">
            <a:avLst/>
          </a:prstGeom>
        </p:spPr>
      </p:pic>
      <p:pic>
        <p:nvPicPr>
          <p:cNvPr id="12" name="Picture 12"/>
          <p:cNvPicPr>
            <a:picLocks noChangeAspect="1"/>
          </p:cNvPicPr>
          <p:nvPr/>
        </p:nvPicPr>
        <p:blipFill>
          <a:blip r:embed="rId5"/>
          <a:srcRect/>
          <a:stretch>
            <a:fillRect/>
          </a:stretch>
        </p:blipFill>
        <p:spPr>
          <a:xfrm>
            <a:off x="7704893" y="7105225"/>
            <a:ext cx="1688577" cy="1688577"/>
          </a:xfrm>
          <a:prstGeom prst="rect">
            <a:avLst/>
          </a:prstGeom>
        </p:spPr>
      </p:pic>
      <p:sp>
        <p:nvSpPr>
          <p:cNvPr id="16" name="TextBox 15">
            <a:extLst>
              <a:ext uri="{FF2B5EF4-FFF2-40B4-BE49-F238E27FC236}">
                <a16:creationId xmlns:a16="http://schemas.microsoft.com/office/drawing/2014/main" id="{1C885D6D-AA54-F2C4-BB35-B413B76CE184}"/>
              </a:ext>
            </a:extLst>
          </p:cNvPr>
          <p:cNvSpPr txBox="1"/>
          <p:nvPr/>
        </p:nvSpPr>
        <p:spPr>
          <a:xfrm>
            <a:off x="4563182" y="1907587"/>
            <a:ext cx="10295818" cy="3631763"/>
          </a:xfrm>
          <a:prstGeom prst="rect">
            <a:avLst/>
          </a:prstGeom>
          <a:noFill/>
        </p:spPr>
        <p:txBody>
          <a:bodyPr wrap="square" rtlCol="0">
            <a:spAutoFit/>
          </a:bodyPr>
          <a:lstStyle/>
          <a:p>
            <a:pPr algn="ctr"/>
            <a:r>
              <a:rPr lang="en-US" sz="11500" dirty="0">
                <a:solidFill>
                  <a:schemeClr val="bg1"/>
                </a:solidFill>
                <a:latin typeface="Showcard Gothic" panose="04020904020102020604" pitchFamily="82" charset="0"/>
              </a:rPr>
              <a:t>Modelling The Data</a:t>
            </a:r>
            <a:endParaRPr lang="en-IN" sz="11500" dirty="0">
              <a:solidFill>
                <a:schemeClr val="bg1"/>
              </a:solidFill>
              <a:latin typeface="Showcard Gothic" panose="04020904020102020604" pitchFamily="8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TotalTime>
  <Words>525</Words>
  <Application>Microsoft Office PowerPoint</Application>
  <PresentationFormat>Custom</PresentationFormat>
  <Paragraphs>36</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Telegraf Bold</vt:lpstr>
      <vt:lpstr>Rockwell Condensed</vt:lpstr>
      <vt:lpstr>Showcard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Purple Retro Riddle Question Game Presentation</dc:title>
  <dc:creator>Mourya Reddy</dc:creator>
  <cp:lastModifiedBy>Revanth Kandimalla</cp:lastModifiedBy>
  <cp:revision>10</cp:revision>
  <dcterms:created xsi:type="dcterms:W3CDTF">2006-08-16T00:00:00Z</dcterms:created>
  <dcterms:modified xsi:type="dcterms:W3CDTF">2023-06-09T03:53:30Z</dcterms:modified>
  <dc:identifier>DAFlJXMlNZM</dc:identifier>
</cp:coreProperties>
</file>